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64" r:id="rId2"/>
    <p:sldId id="272" r:id="rId3"/>
    <p:sldId id="273" r:id="rId4"/>
    <p:sldId id="274" r:id="rId5"/>
    <p:sldId id="275" r:id="rId6"/>
    <p:sldId id="276" r:id="rId7"/>
    <p:sldId id="277" r:id="rId8"/>
    <p:sldId id="278" r:id="rId9"/>
    <p:sldId id="27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8BF1"/>
    <a:srgbClr val="DCB6F6"/>
    <a:srgbClr val="F0DD80"/>
    <a:srgbClr val="F6EBB6"/>
    <a:srgbClr val="F3E9B9"/>
    <a:srgbClr val="A6A200"/>
    <a:srgbClr val="EBE600"/>
    <a:srgbClr val="EA9486"/>
    <a:srgbClr val="EA9E86"/>
    <a:srgbClr val="F3C8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484" autoAdjust="0"/>
  </p:normalViewPr>
  <p:slideViewPr>
    <p:cSldViewPr>
      <p:cViewPr varScale="1">
        <p:scale>
          <a:sx n="63" d="100"/>
          <a:sy n="63" d="100"/>
        </p:scale>
        <p:origin x="1380"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C327A-D598-4975-871E-B0222E22F157}" type="datetimeFigureOut">
              <a:rPr lang="en-US" smtClean="0"/>
              <a:t>12/17/2024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6B4F6B-4119-4489-A3DC-DA1637448C5E}" type="slidenum">
              <a:rPr lang="en-US" smtClean="0"/>
              <a:t>‹#›</a:t>
            </a:fld>
            <a:endParaRPr lang="en-US" dirty="0"/>
          </a:p>
        </p:txBody>
      </p:sp>
    </p:spTree>
    <p:extLst>
      <p:ext uri="{BB962C8B-B14F-4D97-AF65-F5344CB8AC3E}">
        <p14:creationId xmlns:p14="http://schemas.microsoft.com/office/powerpoint/2010/main" val="140146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74814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94614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2099908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3694300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2790924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52177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3686894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a:solidFill>
                  <a:schemeClr val="bg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4282881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93192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328374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0D01C1-04BE-4996-AB3B-C87F51C2A1D7}" type="datetimeFigureOut">
              <a:rPr lang="en-US" smtClean="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C490F8C-3D0D-4DB1-B2BD-1525EA5CE111}" type="slidenum">
              <a:rPr lang="en-US" smtClean="0"/>
              <a:t>‹#›</a:t>
            </a:fld>
            <a:endParaRPr lang="en-US" dirty="0"/>
          </a:p>
        </p:txBody>
      </p:sp>
    </p:spTree>
    <p:extLst>
      <p:ext uri="{BB962C8B-B14F-4D97-AF65-F5344CB8AC3E}">
        <p14:creationId xmlns:p14="http://schemas.microsoft.com/office/powerpoint/2010/main" val="177299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D01C1-04BE-4996-AB3B-C87F51C2A1D7}" type="datetimeFigureOut">
              <a:rPr lang="en-US" smtClean="0"/>
              <a:t>12/17/2024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490F8C-3D0D-4DB1-B2BD-1525EA5CE111}" type="slidenum">
              <a:rPr lang="en-US" smtClean="0"/>
              <a:t>‹#›</a:t>
            </a:fld>
            <a:endParaRPr lang="en-US" dirty="0"/>
          </a:p>
        </p:txBody>
      </p:sp>
    </p:spTree>
    <p:extLst>
      <p:ext uri="{BB962C8B-B14F-4D97-AF65-F5344CB8AC3E}">
        <p14:creationId xmlns:p14="http://schemas.microsoft.com/office/powerpoint/2010/main" val="339207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 name="TextBox 4">
            <a:extLst>
              <a:ext uri="{FF2B5EF4-FFF2-40B4-BE49-F238E27FC236}">
                <a16:creationId xmlns:a16="http://schemas.microsoft.com/office/drawing/2014/main" id="{0B387BE7-F4F7-4659-BE77-69B21B275D86}"/>
              </a:ext>
            </a:extLst>
          </p:cNvPr>
          <p:cNvSpPr txBox="1"/>
          <p:nvPr/>
        </p:nvSpPr>
        <p:spPr>
          <a:xfrm>
            <a:off x="411702" y="1066800"/>
            <a:ext cx="8001000" cy="6740307"/>
          </a:xfrm>
          <a:prstGeom prst="rect">
            <a:avLst/>
          </a:prstGeom>
          <a:noFill/>
        </p:spPr>
        <p:txBody>
          <a:bodyPr wrap="square" rtlCol="0">
            <a:spAutoFit/>
          </a:bodyPr>
          <a:lstStyle/>
          <a:p>
            <a:pPr algn="ctr"/>
            <a:r>
              <a:rPr lang="en-GB" sz="5400" dirty="0">
                <a:solidFill>
                  <a:schemeClr val="bg1"/>
                </a:solidFill>
                <a:latin typeface="ChalkyChuck" panose="02000603000000000000" pitchFamily="2" charset="0"/>
                <a:ea typeface="ChalkyChuck" panose="02000603000000000000" pitchFamily="2" charset="0"/>
              </a:rPr>
              <a:t>Preparing children for the transition to school and school Readiness</a:t>
            </a:r>
          </a:p>
          <a:p>
            <a:pPr algn="ctr"/>
            <a:endParaRPr lang="en-GB" sz="7200" dirty="0">
              <a:solidFill>
                <a:schemeClr val="bg1"/>
              </a:solidFill>
              <a:latin typeface="ChalkyChuck" panose="02000603000000000000" pitchFamily="2" charset="0"/>
              <a:ea typeface="ChalkyChuck" panose="02000603000000000000"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a:p>
            <a:pPr marL="285750" indent="-285750">
              <a:buFont typeface="Arial" panose="020B0604020202020204" pitchFamily="34" charset="0"/>
              <a:buChar char="•"/>
            </a:pPr>
            <a:endParaRPr lang="en-GB" dirty="0">
              <a:solidFill>
                <a:schemeClr val="bg1"/>
              </a:solidFill>
              <a:latin typeface="Sassoon Infant Rg" panose="02000503030000020003" pitchFamily="2" charset="0"/>
              <a:ea typeface="Sassoon Infant Rg" panose="02000503030000020003" pitchFamily="2" charset="0"/>
            </a:endParaRPr>
          </a:p>
        </p:txBody>
      </p:sp>
      <p:pic>
        <p:nvPicPr>
          <p:cNvPr id="3" name="Picture 2" descr="Friar's Grove">
            <a:extLst>
              <a:ext uri="{FF2B5EF4-FFF2-40B4-BE49-F238E27FC236}">
                <a16:creationId xmlns:a16="http://schemas.microsoft.com/office/drawing/2014/main" id="{B97D7EA1-F854-0301-8473-A0A75DCE5A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98850" y="4495800"/>
            <a:ext cx="2146300" cy="2146300"/>
          </a:xfrm>
          <a:prstGeom prst="rect">
            <a:avLst/>
          </a:prstGeom>
          <a:noFill/>
          <a:ln>
            <a:noFill/>
          </a:ln>
        </p:spPr>
      </p:pic>
    </p:spTree>
    <p:extLst>
      <p:ext uri="{BB962C8B-B14F-4D97-AF65-F5344CB8AC3E}">
        <p14:creationId xmlns:p14="http://schemas.microsoft.com/office/powerpoint/2010/main" val="73733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Pathway to School</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199242" y="1600200"/>
            <a:ext cx="8764436" cy="3429000"/>
          </a:xfrm>
          <a:prstGeom prst="rect">
            <a:avLst/>
          </a:prstGeom>
          <a:noFill/>
          <a:ln w="12700" cap="flat" cmpd="sng" algn="ctr">
            <a:noFill/>
            <a:prstDash val="solid"/>
          </a:ln>
          <a:effectLst/>
        </p:spPr>
        <p:txBody>
          <a:bodyPr lIns="91440" tIns="0" rIns="91440" bIns="0" rtlCol="0" anchor="t"/>
          <a:lstStyle/>
          <a:p>
            <a:pPr>
              <a:lnSpc>
                <a:spcPct val="90000"/>
              </a:lnSpc>
            </a:pPr>
            <a:r>
              <a:rPr lang="en-GB" altLang="en-US" sz="3200" dirty="0">
                <a:solidFill>
                  <a:schemeClr val="bg1"/>
                </a:solidFill>
                <a:latin typeface="Sassoon Infant Rg" panose="02000503030000020003" pitchFamily="2" charset="0"/>
                <a:ea typeface="Sassoon Infant Rg" panose="02000503030000020003" pitchFamily="2" charset="0"/>
              </a:rPr>
              <a:t>Starting school is an exciting step for your child and your family. </a:t>
            </a:r>
          </a:p>
          <a:p>
            <a:pPr>
              <a:lnSpc>
                <a:spcPct val="90000"/>
              </a:lnSpc>
            </a:pPr>
            <a:r>
              <a:rPr lang="en-GB" altLang="en-US" sz="3200" dirty="0">
                <a:solidFill>
                  <a:schemeClr val="bg1"/>
                </a:solidFill>
                <a:latin typeface="Sassoon Infant Rg" panose="02000503030000020003" pitchFamily="2" charset="0"/>
                <a:ea typeface="Sassoon Infant Rg" panose="02000503030000020003" pitchFamily="2" charset="0"/>
              </a:rPr>
              <a:t>It is normal for children and parents/carers to feel excited and anxious about starting school as it is the first big change for them away from you. </a:t>
            </a:r>
          </a:p>
          <a:p>
            <a:pPr algn="ctr">
              <a:lnSpc>
                <a:spcPct val="90000"/>
              </a:lnSpc>
            </a:pPr>
            <a:r>
              <a:rPr lang="en-GB" altLang="en-US" sz="3200" dirty="0">
                <a:solidFill>
                  <a:schemeClr val="bg1"/>
                </a:solidFill>
                <a:latin typeface="Sassoon Infant Rg" panose="02000503030000020003" pitchFamily="2" charset="0"/>
                <a:ea typeface="Sassoon Infant Rg" panose="02000503030000020003" pitchFamily="2" charset="0"/>
              </a:rPr>
              <a:t>Staying relaxed and calm will support your child to feel less anxious about school and you can help a lot by talking together with your child to help them understand what to expect when starting school. </a:t>
            </a:r>
          </a:p>
          <a:p>
            <a:pPr marL="342900" indent="-342900" algn="ctr">
              <a:lnSpc>
                <a:spcPct val="9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pic>
        <p:nvPicPr>
          <p:cNvPr id="8" name="Picture 2" descr="Welcome To School Clipart - Welcome To Computer Room - Free Transparent PNG  Clipart Images Downloa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6208" y="179364"/>
            <a:ext cx="1884308" cy="1236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2643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In the months leading up to school…</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4191000" y="1600200"/>
            <a:ext cx="4772678" cy="3429000"/>
          </a:xfrm>
          <a:prstGeom prst="rect">
            <a:avLst/>
          </a:prstGeom>
          <a:noFill/>
          <a:ln w="12700" cap="flat" cmpd="sng" algn="ctr">
            <a:noFill/>
            <a:prstDash val="solid"/>
          </a:ln>
          <a:effectLst/>
        </p:spPr>
        <p:txBody>
          <a:bodyPr lIns="91440" tIns="0" rIns="91440" bIns="0" rtlCol="0" anchor="t"/>
          <a:lstStyle/>
          <a:p>
            <a:pPr marL="342900" indent="-342900" algn="ctr">
              <a:lnSpc>
                <a:spcPct val="9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sp>
        <p:nvSpPr>
          <p:cNvPr id="3" name="TextBox 2"/>
          <p:cNvSpPr txBox="1"/>
          <p:nvPr/>
        </p:nvSpPr>
        <p:spPr>
          <a:xfrm>
            <a:off x="368300" y="1447800"/>
            <a:ext cx="7480300" cy="4893647"/>
          </a:xfrm>
          <a:prstGeom prst="rect">
            <a:avLst/>
          </a:prstGeom>
          <a:noFill/>
        </p:spPr>
        <p:txBody>
          <a:bodyPr wrap="square" rtlCol="0">
            <a:spAutoFit/>
          </a:bodyPr>
          <a:lstStyle/>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Talk about the fun things that will happen at school e.g. playing with friends, painting, story time. </a:t>
            </a:r>
          </a:p>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 Share photos from the school’s website to help your child become familiar with the school. </a:t>
            </a:r>
          </a:p>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Practise the school routine such as trying on uniform, travelling to school – supporting your child to dress and undress independently. </a:t>
            </a:r>
          </a:p>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Read books together about school – you could visit your local library to find books here too. </a:t>
            </a:r>
          </a:p>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Ensure your child is using the toilet independently and washing their hands afterwards. </a:t>
            </a:r>
          </a:p>
          <a:p>
            <a:pPr marL="457200" indent="-457200">
              <a:buFont typeface="Arial" panose="020B0604020202020204" pitchFamily="34" charset="0"/>
              <a:buChar char="•"/>
            </a:pPr>
            <a:r>
              <a:rPr lang="en-GB" sz="2400" dirty="0">
                <a:solidFill>
                  <a:schemeClr val="bg1"/>
                </a:solidFill>
                <a:latin typeface="Sassoon Infant Rg" panose="02000503030000020003" pitchFamily="2" charset="0"/>
                <a:ea typeface="Sassoon Infant Rg" panose="02000503030000020003" pitchFamily="2" charset="0"/>
              </a:rPr>
              <a:t>Attend any transition days school has on so your child is familiar with the school, staff and peers. </a:t>
            </a:r>
          </a:p>
        </p:txBody>
      </p:sp>
    </p:spTree>
    <p:extLst>
      <p:ext uri="{BB962C8B-B14F-4D97-AF65-F5344CB8AC3E}">
        <p14:creationId xmlns:p14="http://schemas.microsoft.com/office/powerpoint/2010/main" val="3064989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The night before school </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161678" y="1282271"/>
            <a:ext cx="6315321" cy="5347129"/>
          </a:xfrm>
          <a:prstGeom prst="rect">
            <a:avLst/>
          </a:prstGeom>
          <a:noFill/>
          <a:ln w="12700" cap="flat" cmpd="sng" algn="ctr">
            <a:noFill/>
            <a:prstDash val="solid"/>
          </a:ln>
          <a:effectLst/>
        </p:spPr>
        <p:txBody>
          <a:bodyPr lIns="91440" tIns="0" rIns="91440" bIns="0" rtlCol="0" anchor="t"/>
          <a:lstStyle/>
          <a:p>
            <a:pPr marL="342900" indent="-342900">
              <a:lnSpc>
                <a:spcPct val="80000"/>
              </a:lnSpc>
              <a:buFont typeface="Arial" panose="020B0604020202020204" pitchFamily="34" charset="0"/>
              <a:buChar char="•"/>
            </a:pPr>
            <a:r>
              <a:rPr lang="en-GB" altLang="en-US" sz="2500" dirty="0">
                <a:solidFill>
                  <a:schemeClr val="bg1"/>
                </a:solidFill>
                <a:latin typeface="Sassoon Infant Rg" panose="02000503030000020003" pitchFamily="2" charset="0"/>
                <a:ea typeface="Sassoon Infant Rg" panose="02000503030000020003" pitchFamily="2" charset="0"/>
              </a:rPr>
              <a:t>Get everything ready – check all clothes and possessions are labelled with your child’s name. Ask your child to help you lay out their clothes ready for the next day. </a:t>
            </a:r>
          </a:p>
          <a:p>
            <a:pPr marL="342900" indent="-342900">
              <a:lnSpc>
                <a:spcPct val="80000"/>
              </a:lnSpc>
              <a:buFont typeface="Arial" panose="020B0604020202020204" pitchFamily="34" charset="0"/>
              <a:buChar char="•"/>
            </a:pPr>
            <a:r>
              <a:rPr lang="en-GB" altLang="en-US" sz="2500" dirty="0">
                <a:solidFill>
                  <a:schemeClr val="bg1"/>
                </a:solidFill>
                <a:latin typeface="Sassoon Infant Rg" panose="02000503030000020003" pitchFamily="2" charset="0"/>
                <a:ea typeface="Sassoon Infant Rg" panose="02000503030000020003" pitchFamily="2" charset="0"/>
              </a:rPr>
              <a:t>Talk about going to school – remind your child about what will happen, what they will do and that however they are feeling is okay. Talk about this together and say “I know you feel a bit worries and this is OK, I get worried too”. Ruby’s worry is a brilliant story to discuss worries together. </a:t>
            </a:r>
          </a:p>
          <a:p>
            <a:pPr marL="342900" indent="-342900">
              <a:lnSpc>
                <a:spcPct val="80000"/>
              </a:lnSpc>
              <a:buFont typeface="Arial" panose="020B0604020202020204" pitchFamily="34" charset="0"/>
              <a:buChar char="•"/>
            </a:pPr>
            <a:r>
              <a:rPr lang="en-GB" altLang="en-US" sz="2500" dirty="0">
                <a:solidFill>
                  <a:schemeClr val="bg1"/>
                </a:solidFill>
                <a:latin typeface="Sassoon Infant Rg" panose="02000503030000020003" pitchFamily="2" charset="0"/>
                <a:ea typeface="Sassoon Infant Rg" panose="02000503030000020003" pitchFamily="2" charset="0"/>
              </a:rPr>
              <a:t>Get an early night – Make sure your child gets lots of rest ready for the big day ahead. </a:t>
            </a:r>
          </a:p>
          <a:p>
            <a:pPr marL="342900" indent="-342900">
              <a:lnSpc>
                <a:spcPct val="8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pic>
        <p:nvPicPr>
          <p:cNvPr id="1026" name="Picture 2" descr="Last Day before School starts. | Doodlemu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18431" y="203109"/>
            <a:ext cx="2301888" cy="22561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uby's Worry by Tom Percival | Watersto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2744540"/>
            <a:ext cx="1775841"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067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The first day of school</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368300" y="1083254"/>
            <a:ext cx="7480300" cy="4572000"/>
          </a:xfrm>
          <a:prstGeom prst="rect">
            <a:avLst/>
          </a:prstGeom>
          <a:noFill/>
          <a:ln w="12700" cap="flat" cmpd="sng" algn="ctr">
            <a:noFill/>
            <a:prstDash val="solid"/>
          </a:ln>
          <a:effectLst/>
        </p:spPr>
        <p:txBody>
          <a:bodyPr lIns="91440" tIns="0" rIns="91440" bIns="0" rtlCol="0" anchor="t"/>
          <a:lstStyle/>
          <a:p>
            <a:pPr marL="342900" indent="-342900">
              <a:buFont typeface="Arial" panose="020B0604020202020204" pitchFamily="34" charset="0"/>
              <a:buChar char="•"/>
            </a:pPr>
            <a:r>
              <a:rPr lang="en-GB" altLang="en-US" sz="2200" dirty="0">
                <a:solidFill>
                  <a:schemeClr val="bg1"/>
                </a:solidFill>
                <a:latin typeface="Sassoon Infant Rg" panose="02000503030000020003" pitchFamily="2" charset="0"/>
                <a:ea typeface="Sassoon Infant Rg" panose="02000503030000020003" pitchFamily="2" charset="0"/>
              </a:rPr>
              <a:t>Breakfast – Eat a healthy breakfast to help your child concentrate at school. </a:t>
            </a:r>
          </a:p>
          <a:p>
            <a:pPr marL="342900" indent="-342900">
              <a:buFont typeface="Arial" panose="020B0604020202020204" pitchFamily="34" charset="0"/>
              <a:buChar char="•"/>
            </a:pPr>
            <a:r>
              <a:rPr lang="en-GB" altLang="en-US" sz="2200" dirty="0">
                <a:solidFill>
                  <a:schemeClr val="bg1"/>
                </a:solidFill>
                <a:latin typeface="Sassoon Infant Rg" panose="02000503030000020003" pitchFamily="2" charset="0"/>
                <a:ea typeface="Sassoon Infant Rg" panose="02000503030000020003" pitchFamily="2" charset="0"/>
              </a:rPr>
              <a:t>Leave plenty of time – Plan extra time so you have plenty of time to get ready as you do not want to rush and cause any upset. This way you can get to school nice and early and by more relaxed and ready to start the day. </a:t>
            </a:r>
          </a:p>
          <a:p>
            <a:pPr marL="342900" indent="-342900">
              <a:buFont typeface="Arial" panose="020B0604020202020204" pitchFamily="34" charset="0"/>
              <a:buChar char="•"/>
            </a:pPr>
            <a:r>
              <a:rPr lang="en-GB" altLang="en-US" sz="2200" dirty="0">
                <a:solidFill>
                  <a:schemeClr val="bg1"/>
                </a:solidFill>
                <a:latin typeface="Sassoon Infant Rg" panose="02000503030000020003" pitchFamily="2" charset="0"/>
                <a:ea typeface="Sassoon Infant Rg" panose="02000503030000020003" pitchFamily="2" charset="0"/>
              </a:rPr>
              <a:t>Take a photo – A lovely way to remember the first day of school. </a:t>
            </a:r>
          </a:p>
          <a:p>
            <a:pPr marL="342900" indent="-342900">
              <a:buFont typeface="Arial" panose="020B0604020202020204" pitchFamily="34" charset="0"/>
              <a:buChar char="•"/>
            </a:pPr>
            <a:r>
              <a:rPr lang="en-GB" altLang="en-US" sz="2200" dirty="0">
                <a:solidFill>
                  <a:schemeClr val="bg1"/>
                </a:solidFill>
                <a:latin typeface="Sassoon Infant Rg" panose="02000503030000020003" pitchFamily="2" charset="0"/>
                <a:ea typeface="Sassoon Infant Rg" panose="02000503030000020003" pitchFamily="2" charset="0"/>
              </a:rPr>
              <a:t>Say goodbye and reassure your child – Tell them who is collecting them and that it will not be long. Make sure you do not simply sneak away and have said bye as this can sometimes cause more upset. You could leave a little message in your child's bag or draw matching pictures on your hand and their hands. </a:t>
            </a:r>
          </a:p>
          <a:p>
            <a:pPr marL="342900" indent="-342900">
              <a:buFont typeface="Arial" panose="020B0604020202020204" pitchFamily="34" charset="0"/>
              <a:buChar char="•"/>
            </a:pPr>
            <a:r>
              <a:rPr lang="en-GB" altLang="en-US" sz="2200" dirty="0">
                <a:solidFill>
                  <a:schemeClr val="bg1"/>
                </a:solidFill>
                <a:latin typeface="Sassoon Infant Rg" panose="02000503030000020003" pitchFamily="2" charset="0"/>
                <a:ea typeface="Sassoon Infant Rg" panose="02000503030000020003" pitchFamily="2" charset="0"/>
              </a:rPr>
              <a:t>Asking for help – remind your child to ask for help from a teacher of friend if they are upset, worried or unsure of something. </a:t>
            </a:r>
          </a:p>
        </p:txBody>
      </p:sp>
    </p:spTree>
    <p:extLst>
      <p:ext uri="{BB962C8B-B14F-4D97-AF65-F5344CB8AC3E}">
        <p14:creationId xmlns:p14="http://schemas.microsoft.com/office/powerpoint/2010/main" val="3236337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After school</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 name="Rectangle 2"/>
          <p:cNvSpPr/>
          <p:nvPr/>
        </p:nvSpPr>
        <p:spPr>
          <a:xfrm>
            <a:off x="368300" y="1447800"/>
            <a:ext cx="7620000" cy="3892732"/>
          </a:xfrm>
          <a:prstGeom prst="rect">
            <a:avLst/>
          </a:prstGeom>
        </p:spPr>
        <p:txBody>
          <a:bodyPr wrap="square">
            <a:spAutoFit/>
          </a:bodyPr>
          <a:lstStyle/>
          <a:p>
            <a:pPr marL="342900" indent="-342900">
              <a:lnSpc>
                <a:spcPct val="80000"/>
              </a:lnSpc>
              <a:buFont typeface="Arial" panose="020B0604020202020204" pitchFamily="34" charset="0"/>
              <a:buChar char="•"/>
              <a:defRPr/>
            </a:pPr>
            <a:r>
              <a:rPr lang="en-GB" altLang="en-US" sz="2800" dirty="0">
                <a:solidFill>
                  <a:schemeClr val="bg1"/>
                </a:solidFill>
                <a:latin typeface="Sassoon Infant Rg" panose="02000503030000020003" pitchFamily="2" charset="0"/>
                <a:ea typeface="Sassoon Infant Rg" panose="02000503030000020003" pitchFamily="2" charset="0"/>
              </a:rPr>
              <a:t>Be prepared for a tired child – a school day is exhausting for a start so be prepared for a tired child. </a:t>
            </a:r>
          </a:p>
          <a:p>
            <a:pPr marL="342900" indent="-342900">
              <a:lnSpc>
                <a:spcPct val="80000"/>
              </a:lnSpc>
              <a:buFont typeface="Arial" panose="020B0604020202020204" pitchFamily="34" charset="0"/>
              <a:buChar char="•"/>
              <a:defRPr/>
            </a:pPr>
            <a:r>
              <a:rPr lang="en-GB" altLang="en-US" sz="2800" dirty="0">
                <a:solidFill>
                  <a:schemeClr val="bg1"/>
                </a:solidFill>
                <a:latin typeface="Sassoon Infant Rg" panose="02000503030000020003" pitchFamily="2" charset="0"/>
                <a:ea typeface="Sassoon Infant Rg" panose="02000503030000020003" pitchFamily="2" charset="0"/>
              </a:rPr>
              <a:t>Check their book bag –there may be letters or possibly some school work your child has completed. </a:t>
            </a:r>
          </a:p>
          <a:p>
            <a:pPr marL="342900" indent="-342900">
              <a:lnSpc>
                <a:spcPct val="80000"/>
              </a:lnSpc>
              <a:buFont typeface="Arial" panose="020B0604020202020204" pitchFamily="34" charset="0"/>
              <a:buChar char="•"/>
              <a:defRPr/>
            </a:pPr>
            <a:r>
              <a:rPr lang="en-GB" altLang="en-US" sz="2800" dirty="0">
                <a:solidFill>
                  <a:schemeClr val="bg1"/>
                </a:solidFill>
                <a:latin typeface="Sassoon Infant Rg" panose="02000503030000020003" pitchFamily="2" charset="0"/>
                <a:ea typeface="Sassoon Infant Rg" panose="02000503030000020003" pitchFamily="2" charset="0"/>
              </a:rPr>
              <a:t>Talk with your child – how was their day at school? Who did they play with? What have they enjoyed? </a:t>
            </a:r>
          </a:p>
          <a:p>
            <a:pPr marL="342900" indent="-342900">
              <a:lnSpc>
                <a:spcPct val="80000"/>
              </a:lnSpc>
              <a:buFont typeface="Arial" panose="020B0604020202020204" pitchFamily="34" charset="0"/>
              <a:buChar char="•"/>
              <a:defRPr/>
            </a:pPr>
            <a:r>
              <a:rPr lang="en-GB" altLang="en-US" sz="2800" dirty="0">
                <a:solidFill>
                  <a:schemeClr val="bg1"/>
                </a:solidFill>
                <a:latin typeface="Sassoon Infant Rg" panose="02000503030000020003" pitchFamily="2" charset="0"/>
                <a:ea typeface="Sassoon Infant Rg" panose="02000503030000020003" pitchFamily="2" charset="0"/>
              </a:rPr>
              <a:t>Continue to establish a routine – have tea, bath, enjoy a story together and get ready for bed.</a:t>
            </a:r>
          </a:p>
        </p:txBody>
      </p:sp>
    </p:spTree>
    <p:extLst>
      <p:ext uri="{BB962C8B-B14F-4D97-AF65-F5344CB8AC3E}">
        <p14:creationId xmlns:p14="http://schemas.microsoft.com/office/powerpoint/2010/main" val="962623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Being ‘School ready’ </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161679" y="1282271"/>
            <a:ext cx="5484254" cy="5347129"/>
          </a:xfrm>
          <a:prstGeom prst="rect">
            <a:avLst/>
          </a:prstGeom>
          <a:noFill/>
          <a:ln w="12700" cap="flat" cmpd="sng" algn="ctr">
            <a:noFill/>
            <a:prstDash val="solid"/>
          </a:ln>
          <a:effectLst/>
        </p:spPr>
        <p:txBody>
          <a:bodyPr lIns="91440" tIns="0" rIns="91440" bIns="0" rtlCol="0" anchor="t"/>
          <a:lstStyle/>
          <a:p>
            <a:pPr marL="342900" indent="-342900">
              <a:lnSpc>
                <a:spcPct val="8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sp>
        <p:nvSpPr>
          <p:cNvPr id="8" name="Content Placeholder 2"/>
          <p:cNvSpPr txBox="1">
            <a:spLocks/>
          </p:cNvSpPr>
          <p:nvPr/>
        </p:nvSpPr>
        <p:spPr>
          <a:xfrm>
            <a:off x="234356" y="1059239"/>
            <a:ext cx="8156575" cy="451683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a:latin typeface="Sassoon Infant Rg" panose="02000503030000020003" pitchFamily="2" charset="0"/>
                <a:ea typeface="Sassoon Infant Rg" panose="02000503030000020003" pitchFamily="2" charset="0"/>
              </a:rPr>
              <a:t>Support your child to:</a:t>
            </a:r>
          </a:p>
          <a:p>
            <a:r>
              <a:rPr lang="en-GB" sz="2000" dirty="0">
                <a:latin typeface="Sassoon Infant Rg" panose="02000503030000020003" pitchFamily="2" charset="0"/>
                <a:ea typeface="Sassoon Infant Rg" panose="02000503030000020003" pitchFamily="2" charset="0"/>
              </a:rPr>
              <a:t>Have a go at new things and keep trying even when they are difficult. </a:t>
            </a:r>
          </a:p>
          <a:p>
            <a:r>
              <a:rPr lang="en-GB" sz="2000" dirty="0">
                <a:latin typeface="Sassoon Infant Rg" panose="02000503030000020003" pitchFamily="2" charset="0"/>
                <a:ea typeface="Sassoon Infant Rg" panose="02000503030000020003" pitchFamily="2" charset="0"/>
              </a:rPr>
              <a:t>Make their own choices and follow routines</a:t>
            </a:r>
          </a:p>
          <a:p>
            <a:r>
              <a:rPr lang="en-GB" sz="2000" dirty="0">
                <a:latin typeface="Sassoon Infant Rg" panose="02000503030000020003" pitchFamily="2" charset="0"/>
                <a:ea typeface="Sassoon Infant Rg" panose="02000503030000020003" pitchFamily="2" charset="0"/>
              </a:rPr>
              <a:t>Know about their feelings and naming them. </a:t>
            </a:r>
          </a:p>
          <a:p>
            <a:r>
              <a:rPr lang="en-GB" sz="2000" dirty="0">
                <a:latin typeface="Sassoon Infant Rg" panose="02000503030000020003" pitchFamily="2" charset="0"/>
                <a:ea typeface="Sassoon Infant Rg" panose="02000503030000020003" pitchFamily="2" charset="0"/>
              </a:rPr>
              <a:t>Get help from others when they need it</a:t>
            </a:r>
          </a:p>
          <a:p>
            <a:r>
              <a:rPr lang="en-GB" sz="2000" dirty="0">
                <a:latin typeface="Sassoon Infant Rg" panose="02000503030000020003" pitchFamily="2" charset="0"/>
                <a:ea typeface="Sassoon Infant Rg" panose="02000503030000020003" pitchFamily="2" charset="0"/>
              </a:rPr>
              <a:t>Follow simple instructions</a:t>
            </a:r>
          </a:p>
          <a:p>
            <a:r>
              <a:rPr lang="en-GB" sz="2000" dirty="0">
                <a:latin typeface="Sassoon Infant Rg" panose="02000503030000020003" pitchFamily="2" charset="0"/>
                <a:ea typeface="Sassoon Infant Rg" panose="02000503030000020003" pitchFamily="2" charset="0"/>
              </a:rPr>
              <a:t>Listen and take turns when talking. </a:t>
            </a:r>
          </a:p>
          <a:p>
            <a:r>
              <a:rPr lang="en-GB" sz="2000" dirty="0">
                <a:latin typeface="Sassoon Infant Rg" panose="02000503030000020003" pitchFamily="2" charset="0"/>
                <a:ea typeface="Sassoon Infant Rg" panose="02000503030000020003" pitchFamily="2" charset="0"/>
              </a:rPr>
              <a:t>Join in with songs, rhymes and stories. </a:t>
            </a:r>
          </a:p>
          <a:p>
            <a:r>
              <a:rPr lang="en-GB" sz="2000" dirty="0">
                <a:latin typeface="Sassoon Infant Rg" panose="02000503030000020003" pitchFamily="2" charset="0"/>
                <a:ea typeface="Sassoon Infant Rg" panose="02000503030000020003" pitchFamily="2" charset="0"/>
              </a:rPr>
              <a:t>Use a knife and fork correctly. </a:t>
            </a:r>
          </a:p>
          <a:p>
            <a:r>
              <a:rPr lang="en-GB" sz="2000" dirty="0">
                <a:latin typeface="Sassoon Infant Rg" panose="02000503030000020003" pitchFamily="2" charset="0"/>
                <a:ea typeface="Sassoon Infant Rg" panose="02000503030000020003" pitchFamily="2" charset="0"/>
              </a:rPr>
              <a:t>Use scissors and a paintbrush correctly.</a:t>
            </a:r>
          </a:p>
          <a:p>
            <a:r>
              <a:rPr lang="en-GB" sz="2000" dirty="0">
                <a:latin typeface="Sassoon Infant Rg" panose="02000503030000020003" pitchFamily="2" charset="0"/>
                <a:ea typeface="Sassoon Infant Rg" panose="02000503030000020003" pitchFamily="2" charset="0"/>
              </a:rPr>
              <a:t>Make marks using pens and paper – drawings or sometimes the letters of their name. </a:t>
            </a:r>
          </a:p>
          <a:p>
            <a:r>
              <a:rPr lang="en-GB" sz="2000" dirty="0">
                <a:latin typeface="Sassoon Infant Rg" panose="02000503030000020003" pitchFamily="2" charset="0"/>
                <a:ea typeface="Sassoon Infant Rg" panose="02000503030000020003" pitchFamily="2" charset="0"/>
              </a:rPr>
              <a:t>Use the toilet independently and wash their hands after too.</a:t>
            </a:r>
          </a:p>
          <a:p>
            <a:pPr marL="0" indent="0">
              <a:buNone/>
            </a:pPr>
            <a:r>
              <a:rPr lang="en-GB" sz="2000" dirty="0">
                <a:latin typeface="Sassoon Infant Rg" panose="02000503030000020003" pitchFamily="2" charset="0"/>
                <a:ea typeface="Sassoon Infant Rg" panose="02000503030000020003" pitchFamily="2" charset="0"/>
              </a:rPr>
              <a:t>These are all important skills to give your child the best start in Reception.    </a:t>
            </a:r>
            <a:endParaRPr lang="en-US" sz="2000" dirty="0">
              <a:latin typeface="Sassoon Infant Rg" panose="02000503030000020003" pitchFamily="2" charset="0"/>
              <a:ea typeface="Sassoon Infant Rg" panose="02000503030000020003" pitchFamily="2" charset="0"/>
            </a:endParaRPr>
          </a:p>
          <a:p>
            <a:pPr marL="0" indent="0">
              <a:buNone/>
            </a:pPr>
            <a:endParaRPr lang="en-GB" altLang="en-US" sz="2000" dirty="0">
              <a:latin typeface="Sassoon Infant Rg" panose="02000503030000020003" pitchFamily="2" charset="0"/>
              <a:ea typeface="Sassoon Infant Rg" panose="02000503030000020003" pitchFamily="2" charset="0"/>
            </a:endParaRPr>
          </a:p>
        </p:txBody>
      </p:sp>
    </p:spTree>
    <p:extLst>
      <p:ext uri="{BB962C8B-B14F-4D97-AF65-F5344CB8AC3E}">
        <p14:creationId xmlns:p14="http://schemas.microsoft.com/office/powerpoint/2010/main" val="1352241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9242" y="367292"/>
            <a:ext cx="8751557" cy="715962"/>
          </a:xfrm>
        </p:spPr>
        <p:txBody>
          <a:bodyPr>
            <a:normAutofit/>
          </a:bodyPr>
          <a:lstStyle/>
          <a:p>
            <a:r>
              <a:rPr lang="en-GB" altLang="en-US" dirty="0">
                <a:latin typeface="ChalkyChuck" panose="02000603000000000000" pitchFamily="2" charset="0"/>
                <a:ea typeface="ChalkyChuck" panose="02000603000000000000" pitchFamily="2" charset="0"/>
              </a:rPr>
              <a:t>Concerns</a:t>
            </a:r>
            <a:endParaRPr lang="en-US"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161679" y="1282271"/>
            <a:ext cx="5484254" cy="5347129"/>
          </a:xfrm>
          <a:prstGeom prst="rect">
            <a:avLst/>
          </a:prstGeom>
          <a:noFill/>
          <a:ln w="12700" cap="flat" cmpd="sng" algn="ctr">
            <a:noFill/>
            <a:prstDash val="solid"/>
          </a:ln>
          <a:effectLst/>
        </p:spPr>
        <p:txBody>
          <a:bodyPr lIns="91440" tIns="0" rIns="91440" bIns="0" rtlCol="0" anchor="t"/>
          <a:lstStyle/>
          <a:p>
            <a:pPr marL="342900" indent="-342900">
              <a:lnSpc>
                <a:spcPct val="8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sp>
        <p:nvSpPr>
          <p:cNvPr id="3" name="Rectangle 2"/>
          <p:cNvSpPr/>
          <p:nvPr/>
        </p:nvSpPr>
        <p:spPr>
          <a:xfrm>
            <a:off x="395131" y="1542595"/>
            <a:ext cx="8444069" cy="3847207"/>
          </a:xfrm>
          <a:prstGeom prst="rect">
            <a:avLst/>
          </a:prstGeom>
        </p:spPr>
        <p:txBody>
          <a:bodyPr wrap="square">
            <a:spAutoFit/>
          </a:bodyPr>
          <a:lstStyle/>
          <a:p>
            <a:r>
              <a:rPr lang="en-GB" altLang="en-US" sz="2800" dirty="0">
                <a:solidFill>
                  <a:schemeClr val="bg1"/>
                </a:solidFill>
                <a:latin typeface="Sassoon Infant Rg" panose="02000503030000020003" pitchFamily="2" charset="0"/>
                <a:ea typeface="Sassoon Infant Rg" panose="02000503030000020003" pitchFamily="2" charset="0"/>
              </a:rPr>
              <a:t>If you have any concerns or questions about being school ready then please:</a:t>
            </a:r>
          </a:p>
          <a:p>
            <a:pPr marL="457200" indent="-457200">
              <a:buFont typeface="Arial" panose="020B0604020202020204" pitchFamily="34" charset="0"/>
              <a:buChar char="•"/>
            </a:pPr>
            <a:r>
              <a:rPr lang="en-GB" altLang="en-US" sz="2800" dirty="0">
                <a:solidFill>
                  <a:schemeClr val="bg1"/>
                </a:solidFill>
                <a:latin typeface="Sassoon Infant Rg" panose="02000503030000020003" pitchFamily="2" charset="0"/>
                <a:ea typeface="Sassoon Infant Rg" panose="02000503030000020003" pitchFamily="2" charset="0"/>
              </a:rPr>
              <a:t>Contact the school</a:t>
            </a:r>
          </a:p>
          <a:p>
            <a:pPr marL="342900" indent="-342900">
              <a:buFont typeface="Arial" panose="020B0604020202020204" pitchFamily="34" charset="0"/>
              <a:buChar char="•"/>
            </a:pPr>
            <a:r>
              <a:rPr lang="en-GB" altLang="en-US" sz="2800" dirty="0">
                <a:solidFill>
                  <a:schemeClr val="bg1"/>
                </a:solidFill>
                <a:latin typeface="Sassoon Infant Rg" panose="02000503030000020003" pitchFamily="2" charset="0"/>
                <a:ea typeface="Sassoon Infant Rg" panose="02000503030000020003" pitchFamily="2" charset="0"/>
              </a:rPr>
              <a:t>Talk to a health professional such as your GP or Health Visitor. </a:t>
            </a:r>
          </a:p>
          <a:p>
            <a:pPr marL="342900" indent="-342900">
              <a:buFont typeface="Arial" panose="020B0604020202020204" pitchFamily="34" charset="0"/>
              <a:buChar char="•"/>
            </a:pPr>
            <a:r>
              <a:rPr lang="en-GB" altLang="en-US" sz="2800" dirty="0">
                <a:solidFill>
                  <a:schemeClr val="bg1"/>
                </a:solidFill>
                <a:latin typeface="Sassoon Infant Rg" panose="02000503030000020003" pitchFamily="2" charset="0"/>
                <a:ea typeface="Sassoon Infant Rg" panose="02000503030000020003" pitchFamily="2" charset="0"/>
              </a:rPr>
              <a:t>Discuss your concerns with your child's nursery, pre-school, childminder or school. </a:t>
            </a:r>
          </a:p>
          <a:p>
            <a:pPr marL="342900" indent="-342900">
              <a:buFont typeface="Arial" panose="020B0604020202020204" pitchFamily="34" charset="0"/>
              <a:buChar char="•"/>
            </a:pPr>
            <a:r>
              <a:rPr lang="en-GB" altLang="en-US" sz="2800" dirty="0">
                <a:solidFill>
                  <a:schemeClr val="bg1"/>
                </a:solidFill>
                <a:latin typeface="Sassoon Infant Rg" panose="02000503030000020003" pitchFamily="2" charset="0"/>
                <a:ea typeface="Sassoon Infant Rg" panose="02000503030000020003" pitchFamily="2" charset="0"/>
              </a:rPr>
              <a:t>Visit the Local Offer website.  </a:t>
            </a:r>
          </a:p>
          <a:p>
            <a:pPr marL="285750" indent="-285750">
              <a:buFont typeface="Arial" panose="020B0604020202020204" pitchFamily="34" charset="0"/>
              <a:buChar char="•"/>
            </a:pPr>
            <a:endParaRPr lang="en-GB" altLang="en-US" sz="2000" dirty="0">
              <a:solidFill>
                <a:schemeClr val="bg1"/>
              </a:solidFill>
              <a:latin typeface="Sassoon Infant Rg" panose="02000503030000020003" pitchFamily="2" charset="0"/>
              <a:ea typeface="Sassoon Infant Rg" panose="02000503030000020003" pitchFamily="2" charset="0"/>
            </a:endParaRPr>
          </a:p>
        </p:txBody>
      </p:sp>
    </p:spTree>
    <p:extLst>
      <p:ext uri="{BB962C8B-B14F-4D97-AF65-F5344CB8AC3E}">
        <p14:creationId xmlns:p14="http://schemas.microsoft.com/office/powerpoint/2010/main" val="3421325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981200" y="2971800"/>
            <a:ext cx="8751557" cy="715962"/>
          </a:xfrm>
        </p:spPr>
        <p:txBody>
          <a:bodyPr>
            <a:noAutofit/>
          </a:bodyPr>
          <a:lstStyle/>
          <a:p>
            <a:r>
              <a:rPr lang="en-GB" altLang="en-US" sz="8800" dirty="0">
                <a:latin typeface="ChalkyChuck" panose="02000603000000000000" pitchFamily="2" charset="0"/>
                <a:ea typeface="ChalkyChuck" panose="02000603000000000000" pitchFamily="2" charset="0"/>
              </a:rPr>
              <a:t>Thank you</a:t>
            </a:r>
            <a:endParaRPr lang="en-US" sz="8800" dirty="0">
              <a:latin typeface="ChalkyChuck" panose="02000603000000000000" pitchFamily="2" charset="0"/>
              <a:ea typeface="ChalkyChuck" panose="02000603000000000000" pitchFamily="2" charset="0"/>
            </a:endParaRPr>
          </a:p>
        </p:txBody>
      </p:sp>
      <p:sp>
        <p:nvSpPr>
          <p:cNvPr id="2" name="AutoShape 2" descr="http://www.moxa.com/Innovation/images/DT-diagram.jpg"/>
          <p:cNvSpPr>
            <a:spLocks noChangeAspect="1" noChangeArrowheads="1"/>
          </p:cNvSpPr>
          <p:nvPr/>
        </p:nvSpPr>
        <p:spPr bwMode="auto">
          <a:xfrm>
            <a:off x="6350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Rectangle 64"/>
          <p:cNvSpPr/>
          <p:nvPr/>
        </p:nvSpPr>
        <p:spPr>
          <a:xfrm>
            <a:off x="161679" y="1282271"/>
            <a:ext cx="5484254" cy="5347129"/>
          </a:xfrm>
          <a:prstGeom prst="rect">
            <a:avLst/>
          </a:prstGeom>
          <a:noFill/>
          <a:ln w="12700" cap="flat" cmpd="sng" algn="ctr">
            <a:noFill/>
            <a:prstDash val="solid"/>
          </a:ln>
          <a:effectLst/>
        </p:spPr>
        <p:txBody>
          <a:bodyPr lIns="91440" tIns="0" rIns="91440" bIns="0" rtlCol="0" anchor="t"/>
          <a:lstStyle/>
          <a:p>
            <a:pPr marL="342900" indent="-342900">
              <a:lnSpc>
                <a:spcPct val="80000"/>
              </a:lnSpc>
              <a:buFont typeface="Arial" panose="020B0604020202020204" pitchFamily="34" charset="0"/>
              <a:buChar char="•"/>
            </a:pPr>
            <a:endParaRPr lang="en-GB" altLang="en-US" sz="3200" dirty="0">
              <a:solidFill>
                <a:schemeClr val="bg1"/>
              </a:solidFill>
              <a:latin typeface="Sassoon Infant Rg" panose="02000503030000020003" pitchFamily="2" charset="0"/>
              <a:ea typeface="Sassoon Infant Rg" panose="02000503030000020003" pitchFamily="2" charset="0"/>
            </a:endParaRPr>
          </a:p>
        </p:txBody>
      </p:sp>
    </p:spTree>
    <p:extLst>
      <p:ext uri="{BB962C8B-B14F-4D97-AF65-F5344CB8AC3E}">
        <p14:creationId xmlns:p14="http://schemas.microsoft.com/office/powerpoint/2010/main" val="3212313597"/>
      </p:ext>
    </p:extLst>
  </p:cSld>
  <p:clrMapOvr>
    <a:masterClrMapping/>
  </p:clrMapOvr>
</p:sld>
</file>

<file path=ppt/theme/theme1.xml><?xml version="1.0" encoding="utf-8"?>
<a:theme xmlns:a="http://schemas.openxmlformats.org/drawingml/2006/main" name="SH_radial_light_gre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771</Words>
  <Application>Microsoft Office PowerPoint</Application>
  <PresentationFormat>On-screen Show (4:3)</PresentationFormat>
  <Paragraphs>58</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ChalkyChuck</vt:lpstr>
      <vt:lpstr>Sassoon Infant Rg</vt:lpstr>
      <vt:lpstr>SH_radial_light_grey</vt:lpstr>
      <vt:lpstr>PowerPoint Presentation</vt:lpstr>
      <vt:lpstr>Pathway to School</vt:lpstr>
      <vt:lpstr>In the months leading up to school…</vt:lpstr>
      <vt:lpstr>The night before school </vt:lpstr>
      <vt:lpstr>The first day of school</vt:lpstr>
      <vt:lpstr>After school</vt:lpstr>
      <vt:lpstr>Being ‘School ready’ </vt:lpstr>
      <vt:lpstr>Concerns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2014-03-17T17:26:49Z</dcterms:created>
  <dcterms:modified xsi:type="dcterms:W3CDTF">2024-12-17T16:18:01Z</dcterms:modified>
</cp:coreProperties>
</file>