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handoutMasterIdLst>
    <p:handoutMasterId r:id="rId30"/>
  </p:handoutMasterIdLst>
  <p:sldIdLst>
    <p:sldId id="256" r:id="rId5"/>
    <p:sldId id="257" r:id="rId6"/>
    <p:sldId id="258" r:id="rId7"/>
    <p:sldId id="270" r:id="rId8"/>
    <p:sldId id="271" r:id="rId9"/>
    <p:sldId id="278" r:id="rId10"/>
    <p:sldId id="276" r:id="rId11"/>
    <p:sldId id="275" r:id="rId12"/>
    <p:sldId id="274" r:id="rId13"/>
    <p:sldId id="273" r:id="rId14"/>
    <p:sldId id="280" r:id="rId15"/>
    <p:sldId id="281" r:id="rId16"/>
    <p:sldId id="282" r:id="rId17"/>
    <p:sldId id="279" r:id="rId18"/>
    <p:sldId id="277" r:id="rId19"/>
    <p:sldId id="283" r:id="rId20"/>
    <p:sldId id="284" r:id="rId21"/>
    <p:sldId id="289" r:id="rId22"/>
    <p:sldId id="285" r:id="rId23"/>
    <p:sldId id="286" r:id="rId24"/>
    <p:sldId id="287" r:id="rId25"/>
    <p:sldId id="288" r:id="rId26"/>
    <p:sldId id="290" r:id="rId27"/>
    <p:sldId id="291" r:id="rId28"/>
  </p:sldIdLst>
  <p:sldSz cx="12188825"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9BF48E-AED2-BE77-569B-95491B64B768}" v="2" dt="2024-09-27T15:07:49.302"/>
    <p1510:client id="{DFCFEC3D-4A9B-5D38-C575-1CB3D43AB289}" v="23" dt="2024-09-27T08:39:32.657"/>
    <p1510:client id="{F4FE1532-6ECA-A513-3296-7367D7AFCC7F}" v="20" dt="2024-09-27T13:13:05.646"/>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99" autoAdjust="0"/>
  </p:normalViewPr>
  <p:slideViewPr>
    <p:cSldViewPr>
      <p:cViewPr varScale="1">
        <p:scale>
          <a:sx n="81" d="100"/>
          <a:sy n="81" d="100"/>
        </p:scale>
        <p:origin x="120" y="474"/>
      </p:cViewPr>
      <p:guideLst>
        <p:guide pos="3839"/>
        <p:guide orient="horz" pos="2160"/>
      </p:guideLst>
    </p:cSldViewPr>
  </p:slideViewPr>
  <p:notesTextViewPr>
    <p:cViewPr>
      <p:scale>
        <a:sx n="1" d="1"/>
        <a:sy n="1" d="1"/>
      </p:scale>
      <p:origin x="0" y="0"/>
    </p:cViewPr>
  </p:notesTextViewPr>
  <p:notesViewPr>
    <p:cSldViewPr showGuides="1">
      <p:cViewPr varScale="1">
        <p:scale>
          <a:sx n="90" d="100"/>
          <a:sy n="90" d="100"/>
        </p:scale>
        <p:origin x="302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596DEEBB-8103-4905-BFA7-1AABD791E139}" type="datetime1">
              <a:rPr lang="en-GB" smtClean="0"/>
              <a:t>16/12/2024</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en-GB" smtClean="0"/>
              <a:t>‹#›</a:t>
            </a:fld>
            <a:endParaRPr lang="en-GB"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7T13:11:50.936"/>
    </inkml:context>
    <inkml:brush xml:id="br0">
      <inkml:brushProperty name="width" value="0.035" units="cm"/>
      <inkml:brushProperty name="height" value="0.035" units="cm"/>
    </inkml:brush>
  </inkml:definitions>
  <inkml:trace contextRef="#ctx0" brushRef="#br0">50 329 24575,'201'-16'0,"-7"0"0,-177 17 0,0-2 0,0 0 0,0-1 0,25-6 0,-16 1 0,0 2 0,1 1 0,36-1 0,83 6 0,-67 0 0,501 0 0,-568-1 0,0 0 0,0 1 0,0 0 0,0 1 0,0 1 0,-1 0 0,15 5 0,-20-3 0,-11-1 0,-13-2 0,3-4 0,-1 0 0,1-2 0,0 1 0,0-2 0,-16-6 0,10 3 0,-34-8 0,9 10 0,0 2 0,0 2 0,-60 4 0,15 1 0,78-3 0,-19 0 0,0 0 0,0-3 0,-41-7 0,26 0 0,1-2 0,-1 2 0,0 3 0,-68-3 0,-322 12 0,466-4 0,41-7 0,-14 1 0,266-48 0,-297 51 0,17-3 0,57-15 0,-52 10 0,1 3 0,1 1 0,-1 3 0,1 1 0,85 5 0,-93-2 0,60-8 0,26-2 0,-117 12 0,0 0 0,0 2 0,0-1 0,0 1 0,-1 0 0,1 1 0,-1 0 0,1 1 0,-1 0 0,0 0 0,0 1 0,-1 0 0,0 1 0,0 0 0,0 0 0,0 0 0,7 10 0,-14-15 0,0 0 0,0 0 0,0-1 0,0 1 0,0 0 0,0 0 0,0 0 0,-1 0 0,1 0 0,0 1 0,-1-1 0,1 0 0,-1 0 0,1 0 0,-1 1 0,0-1 0,1 0 0,-1 0 0,0 1 0,0-1 0,0 0 0,0 0 0,0 1 0,0 0 0,-1 0 0,0-1 0,0 0 0,0 0 0,0 0 0,0 0 0,-1 0 0,1 0 0,0-1 0,0 1 0,0 0 0,-1-1 0,1 1 0,0-1 0,-1 1 0,1-1 0,-1 1 0,1-1 0,-1 0 0,1 0 0,-3 0 0,-43 3 0,-89-5 0,40-1 0,-394 3 0,478 0 0,1 1 0,-1 0 0,0 1 0,1 1 0,-1 0 0,1 0 0,0 1 0,-20 10 0,5-3 0,-1 0 0,0-2 0,0-1 0,-1-1 0,0-1 0,0-2 0,-1-1 0,-44 0 0,-338-5 0,798 2 0,-378 0 0,1 1 0,-1 0 0,1 1 0,-1 0 0,0 0 0,0 1 0,0 0 0,0 0 0,15 10 0,-11-8 0,0 1 0,0-2 0,1 0 0,-1-1 0,1 0 0,20 1 0,85-3 0,-8 0 0,-86 2 0,28 7 0,-27-4 0,27 1 0,325-1 0,-213-9 0,-138 4 0,-25-1 0,-6 0 0,-43 0 0,5 0 0,-1 1 0,-68-8 0,97 5 0,0-1 0,1 0 0,0-1 0,0 0 0,0-1 0,0 0 0,1-1 0,0-1 0,-15-9 0,17 8 0,-1 0 0,-1 2 0,0-1 0,0 1 0,0 1 0,0 0 0,-1 1 0,0 0 0,0 1 0,0 1 0,0 0 0,0 0 0,-23 1 0,-687 5 0,718-5 0,0 1 0,0 1 0,-1-1 0,1 1 0,0 0 0,0 0 0,0 1 0,0-1 0,0 1 0,1 0 0,-9 5 0,11-6 0,0 1 0,0 0 0,1-1 0,-1 1 0,0 0 0,1 0 0,-1 0 0,1 0 0,0 1 0,0-1 0,0 0 0,0 1 0,0-1 0,0 0 0,1 1 0,-1-1 0,1 1 0,-1-1 0,1 1 0,0-1 0,0 1 0,0-1 0,0 1 0,1-1 0,-1 1 0,2 2 0,0 4 0,1 0 0,0 0 0,1-1 0,0 0 0,0 1 0,7 8 0,34 44 0,-39-55 0,-1 0 0,1-1 0,0 1 0,0-1 0,1-1 0,-1 1 0,1-1 0,0 0 0,0-1 0,1 0 0,-1 0 0,1 0 0,-1-1 0,1 0 0,10 1 0,12-1 0,-1 0 0,55-5 0,-26 0 0,39 2 0,101-4 0,-166 2 0,1-1 0,-1-2 0,-1-1 0,33-13 0,46-18 0,0 4 0,191-31 0,-460 64 0,-742 2 0,1003-3 0,125 5 0,-206-1 0,-1 2 0,0 1 0,0 1 0,21 8 0,45 13 0,78 4 0,-295-6 0,43-18 0,-137-6 0,104-3 0,98 4 0,0 0 0,-30 7 0,-15 2 0,-230-3 0,254-8 0,35 0 0,-26-1 0,33 1 0,0-1 0,1 1 0,-1 0 0,0-1 0,1 1 0,-1-1 0,1 1 0,-1-1 0,1 0 0,-1 1 0,1-1 0,-1 0 0,1 0 0,-1 0 0,1 0 0,-1-2 0,1 2 0,1 0 0,0 1 0,0-1 0,-1 0 0,1 0 0,0 0 0,0 0 0,0 0 0,0 0 0,0 0 0,1 0 0,-1 0 0,0 0 0,0 0 0,1 0 0,-1 1 0,0-1 0,1 0 0,-1 0 0,1 0 0,-1 0 0,1 1 0,-1-1 0,1 0 0,0 1 0,-1-1 0,1 0 0,0 1 0,0-1 0,24-19 0,-9 12 0,1 0 0,0 2 0,1 0 0,0 0 0,0 2 0,22-3 0,27-8 0,-12 3 0,-1 2 0,106-4 0,-139 13 0,102-12 0,39-1 0,237 15 0,-389-2 0,0 1 0,1 1 0,-1 0 0,0 1 0,0-1 0,0 2 0,0 0 0,0 0 0,0 1 0,14 7 0,-24-11 0,1 0 0,-1 0 0,1 1 0,-1-1 0,1 0 0,-1 0 0,1 1 0,-1-1 0,0 1 0,1-1 0,-1 0 0,1 1 0,-1-1 0,0 1 0,1-1 0,-1 1 0,0-1 0,0 1 0,1-1 0,-1 1 0,0-1 0,0 1 0,0-1 0,0 1 0,0-1 0,0 1 0,0-1 0,0 1 0,0 0 0,0-1 0,0 1 0,0-1 0,0 2 0,-1-1 0,0-1 0,0 1 0,0 0 0,0 0 0,0 0 0,0-1 0,0 1 0,0 0 0,-1-1 0,1 1 0,0-1 0,0 1 0,-2-1 0,-43 7 0,-24-4 0,-68 6 0,-127 12 0,-3-22 0,98-1 0,-105 2-1365,247 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7T13:12:03.401"/>
    </inkml:context>
    <inkml:brush xml:id="br0">
      <inkml:brushProperty name="width" value="0.035" units="cm"/>
      <inkml:brushProperty name="height" value="0.035" units="cm"/>
    </inkml:brush>
  </inkml:definitions>
  <inkml:trace contextRef="#ctx0" brushRef="#br0">320 214 24575,'86'-2'0,"100"5"0,-181-3 0,0 1 0,0 0 0,0 0 0,0 1 0,0-1 0,0 1 0,-1 0 0,1 1 0,-1-1 0,1 1 0,5 4 0,2 3 0,-1 1 0,14 16 0,-20-19 0,1-2 0,0 1 0,0-1 0,0 0 0,1 0 0,0 0 0,0-1 0,0 0 0,1-1 0,-1 0 0,1 0 0,14 5 0,3-5 0,1-1 0,0-2 0,-1 0 0,45-5 0,-1 0 0,606 3 0,-351 2 0,-320-1 0,11 0 0,-1-1 0,22-3 0,-33 4 0,0-1 0,0 1 0,0-1 0,0 0 0,0 0 0,0 0 0,0-1 0,0 1 0,-1-1 0,1 1 0,0-1 0,-1 0 0,0 0 0,1 0 0,-1 0 0,0-1 0,3-4 0,-4 6 0,0 1 0,-1-1 0,0 0 0,1 0 0,-1 0 0,0 0 0,1 0 0,-1 0 0,0 0 0,0-1 0,0 1 0,0 0 0,0 0 0,0 0 0,0 0 0,0 0 0,0 0 0,-1 0 0,1 0 0,0 0 0,-1 0 0,1 0 0,-1-1 0,-1 0 0,1 0 0,-1 0 0,0 0 0,0 0 0,1 0 0,-1 1 0,-1-1 0,1 1 0,-3-3 0,-6-1 0,0 0 0,0 1 0,-14-4 0,22 7 0,-46-13 0,0 2 0,-77-8 0,-162 17 0,154 5 0,-944-2 0,1975 0 0,-872 1 0,1 2 0,39 8 0,-35-5 0,39 3 0,306-6 0,-193-5 0,-178 2 0,6 0 0,0 0 0,-1 0 0,1-1 0,-1 0 0,1-1 0,-1 0 0,15-5 0,-17 1 0,-11 2 0,-15-1 0,-53-1 0,-113 7 0,71 1 0,-1086-2 0,1165 2 0,1 1 0,-60 15 0,68-13 0,21-3 0,0-1 0,0 1 0,1-1 0,-1 1 0,1 0 0,0 1 0,-1-1 0,1 1 0,0 0 0,0 0 0,1 0 0,-1 1 0,1-1 0,-1 1 0,1 0 0,-3 4 0,5-6 0,0 0 0,0 0 0,0 0 0,0 0 0,0 1 0,0-1 0,1 0 0,-1 1 0,1-1 0,0 0 0,-1 1 0,1-1 0,0 1 0,0-1 0,1 0 0,-1 1 0,0-1 0,1 0 0,-1 1 0,1-1 0,0 0 0,0 0 0,0 1 0,0-1 0,0 0 0,0 0 0,1 0 0,-1 0 0,1 0 0,-1-1 0,1 1 0,0 0 0,3 2 0,1 0 0,0 0 0,1-1 0,-1 1 0,1-1 0,-1-1 0,1 1 0,0-1 0,0-1 0,0 1 0,14 0 0,8 0 0,39-2 0,-46-1 0,344-3 0,-343 3 0,-1-2 0,1 0 0,-1-2 0,38-12 0,-33 9 0,0 1 0,43-6 0,17 1 0,150-40 0,-94 24 0,-94 20 0,0-2 0,67-23 0,120-42 0,-216 70 0,-13 5 0,0-1 0,-1-1 0,1 0 0,0 0 0,-1 0 0,0 0 0,1-1 0,-1 0 0,0-1 0,0 1 0,9-9 0,-14 11 0,0 1 0,-1-1 0,1 1 0,-1-1 0,1 0 0,-1 1 0,1-1 0,-1 0 0,1 1 0,-1-1 0,1 0 0,-1 0 0,0 1 0,0-1 0,1 0 0,-1 0 0,0 0 0,0 1 0,0-1 0,0 0 0,0 0 0,0 0 0,0 0 0,0 1 0,0-1 0,0 0 0,-1 0 0,1 0 0,-1-1 0,0 1 0,0-1 0,-1 1 0,1 0 0,0 0 0,-1 0 0,1-1 0,-1 1 0,0 1 0,1-1 0,-1 0 0,0 0 0,-3 0 0,-5-2 0,-1 0 0,0 1 0,-14-1 0,-218 3 0,107 2 0,79-2 0,1-3 0,-72-12 0,62 7 0,0 3 0,-116 5 0,78 2 0,-505-2 0,604 0 0,-1 0 0,1 0 0,0 1 0,-1 0 0,1 0 0,0 0 0,0 0 0,0 1 0,0 0 0,0 0 0,0 1 0,-6 4 0,7-5 0,1 1 0,0 0 0,0 0 0,0 1 0,0-1 0,1 1 0,-1-1 0,1 1 0,0 0 0,0 0 0,0 0 0,1 0 0,-1 0 0,1 0 0,-1 8 0,1-10 0,1 0 0,0 0 0,0 0 0,-1 1 0,1-1 0,1 0 0,-1 0 0,0 0 0,0 0 0,1 1 0,0-1 0,-1 0 0,1 0 0,0 0 0,0 0 0,0 0 0,0-1 0,0 1 0,0 0 0,1 0 0,-1-1 0,1 1 0,-1 0 0,1-1 0,-1 0 0,1 1 0,0-1 0,0 0 0,0 0 0,0 0 0,0 0 0,0 0 0,0 0 0,0-1 0,3 1 0,8 2 0,0 0 0,0-1 0,0-1 0,20 0 0,-28-1 0,291-2 0,-65-1 0,824 3 0,-1053 0 0,6 0 0,0 0 0,0 0 0,0 0 0,0-1 0,0-1 0,0 1 0,0-1 0,10-4 0,-18 6 0,1 0 0,-1 0 0,0 0 0,0 0 0,1 0 0,-1 0 0,0-1 0,0 1 0,0 0 0,1 0 0,-1 0 0,0 0 0,0 0 0,0 0 0,0 0 0,1 0 0,-1-1 0,0 1 0,0 0 0,0 0 0,0 0 0,1 0 0,-1-1 0,0 1 0,0 0 0,0 0 0,0 0 0,0-1 0,0 1 0,0 0 0,0 0 0,0 0 0,0-1 0,1 1 0,-1 0 0,0 0 0,0 0 0,0-1 0,0 1 0,-1 0 0,1 0 0,0-1 0,0 1 0,0 0 0,0 0 0,0 0 0,0-1 0,0 1 0,-13-6 0,-20 2 0,-283 1 0,160 5 0,-27-4 0,-209 5 0,44 21-929,-237 59 744,569-80 185,-1 0 0,1 1 0,-26 11 0,32-7 174,15-3 209,18 0 174,253-2-557,-137-6 0,-97 5 0,66 12 0,-64-7 0,50 1 0,471-7 0,-268-2 0,-289 1 0,-1 0 0,1 0 0,0-1 0,0 1 0,10-4 0,-16 4 0,0-1 0,0 1 0,0-1 0,0 0 0,-1 0 0,1 0 0,0 0 0,0 0 0,-1 0 0,1 0 0,-1 0 0,1-1 0,-1 1 0,0-1 0,0 1 0,1-1 0,-1 0 0,0 1 0,0-1 0,0 0 0,-1 0 0,2-3 0,7-47 0,-9 42 0,1 0 0,1 1 0,5-18 0,-6 23 0,1 0 0,0 1 0,0-1 0,0 0 0,0 1 0,1 0 0,-1 0 0,1-1 0,0 1 0,0 1 0,0-1 0,0 0 0,4-1 0,1-1 0,1 1 0,0 1 0,0-1 0,0 2 0,1-1 0,11-1 0,-402 12 0,230-10 0,-454 2-1365,579 0-5461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7T13:12:31.740"/>
    </inkml:context>
    <inkml:brush xml:id="br0">
      <inkml:brushProperty name="width" value="0.35" units="cm"/>
      <inkml:brushProperty name="height" value="0.35" units="cm"/>
    </inkml:brush>
  </inkml:definitions>
  <inkml:trace contextRef="#ctx0" brushRef="#br0">1 1 24575,'0'1'0,"0"0"0,1 0 0,-1 0 0,0 0 0,1 0 0,-1 0 0,1 0 0,0 0 0,-1 0 0,1-1 0,0 1 0,-1 0 0,1 0 0,0 0 0,0-1 0,0 1 0,-1 0 0,1-1 0,0 1 0,0-1 0,0 1 0,0-1 0,0 0 0,0 1 0,0-1 0,2 0 0,32 7 0,-31-7 0,76 5 0,94-5 0,-63-2 0,-53 3 196,-29 1-586,0-2-1,0-1 1,37-6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7T13:12:35.981"/>
    </inkml:context>
    <inkml:brush xml:id="br0">
      <inkml:brushProperty name="width" value="0.35" units="cm"/>
      <inkml:brushProperty name="height" value="0.35" units="cm"/>
    </inkml:brush>
  </inkml:definitions>
  <inkml:trace contextRef="#ctx0" brushRef="#br0">1960 32 24575,'-1181'0'0,"1154"-2"0,0 0 0,-34-9 0,29 5 0,-33-2 0,-269 6 0,172 4 0,91-2-1365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7T13:12:40.743"/>
    </inkml:context>
    <inkml:brush xml:id="br0">
      <inkml:brushProperty name="width" value="0.35" units="cm"/>
      <inkml:brushProperty name="height" value="0.35" units="cm"/>
    </inkml:brush>
  </inkml:definitions>
  <inkml:trace contextRef="#ctx0" brushRef="#br0">1 66 24575,'0'-2'0,"0"0"0,1 0 0,-1 0 0,1 0 0,0 0 0,0 0 0,-1 0 0,1 0 0,1 0 0,-1 0 0,0 0 0,0 1 0,1-1 0,-1 1 0,1-1 0,-1 1 0,1-1 0,0 1 0,-1 0 0,1-1 0,0 1 0,0 0 0,4-1 0,2-2 0,0 1 0,1 0 0,-1 1 0,13-3 0,25 0 0,-1 2 0,81 5 0,-34 1 0,862-3-1365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F49FB856-3FCA-4EC2-AB16-994754ED6FD3}" type="datetime1">
              <a:rPr lang="en-GB" noProof="0" smtClean="0"/>
              <a:t>16/12/2024</a:t>
            </a:fld>
            <a:endParaRPr lang="en-GB" noProof="0"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en-GB" noProof="0" smtClean="0"/>
              <a:t>‹#›</a:t>
            </a:fld>
            <a:endParaRPr lang="en-GB" noProof="0"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01F2A70B-78F2-4DCF-B53B-C990D2FAFB8A}" type="slidenum">
              <a:rPr lang="en-GB" smtClean="0"/>
              <a:t>1</a:t>
            </a:fld>
            <a:endParaRPr lang="en-GB" dirty="0"/>
          </a:p>
        </p:txBody>
      </p:sp>
    </p:spTree>
    <p:extLst>
      <p:ext uri="{BB962C8B-B14F-4D97-AF65-F5344CB8AC3E}">
        <p14:creationId xmlns:p14="http://schemas.microsoft.com/office/powerpoint/2010/main" val="1767188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01F2A70B-78F2-4DCF-B53B-C990D2FAFB8A}" type="slidenum">
              <a:rPr lang="en-GB" smtClean="0"/>
              <a:t>2</a:t>
            </a:fld>
            <a:endParaRPr lang="en-GB" dirty="0"/>
          </a:p>
        </p:txBody>
      </p:sp>
    </p:spTree>
    <p:extLst>
      <p:ext uri="{BB962C8B-B14F-4D97-AF65-F5344CB8AC3E}">
        <p14:creationId xmlns:p14="http://schemas.microsoft.com/office/powerpoint/2010/main" val="713124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01F2A70B-78F2-4DCF-B53B-C990D2FAFB8A}" type="slidenum">
              <a:rPr lang="en-GB" smtClean="0"/>
              <a:t>3</a:t>
            </a:fld>
            <a:endParaRPr lang="en-GB" dirty="0"/>
          </a:p>
        </p:txBody>
      </p:sp>
    </p:spTree>
    <p:extLst>
      <p:ext uri="{BB962C8B-B14F-4D97-AF65-F5344CB8AC3E}">
        <p14:creationId xmlns:p14="http://schemas.microsoft.com/office/powerpoint/2010/main" val="3144598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01F2A70B-78F2-4DCF-B53B-C990D2FAFB8A}" type="slidenum">
              <a:rPr lang="en-GB" noProof="0" smtClean="0"/>
              <a:t>17</a:t>
            </a:fld>
            <a:endParaRPr lang="en-GB" noProof="0" dirty="0"/>
          </a:p>
        </p:txBody>
      </p:sp>
    </p:spTree>
    <p:extLst>
      <p:ext uri="{BB962C8B-B14F-4D97-AF65-F5344CB8AC3E}">
        <p14:creationId xmlns:p14="http://schemas.microsoft.com/office/powerpoint/2010/main" val="1103154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rtlCol="0">
            <a:noAutofit/>
          </a:bodyPr>
          <a:lstStyle>
            <a:lvl1pPr>
              <a:defRPr sz="5400"/>
            </a:lvl1pPr>
          </a:lstStyle>
          <a:p>
            <a:pPr rtl="0"/>
            <a:r>
              <a:rPr lang="en-US" noProof="0"/>
              <a:t>Click to edit Master title style</a:t>
            </a:r>
            <a:endParaRPr lang="en-GB" noProof="0" dirty="0"/>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3" name="Subtitle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noProof="0"/>
              <a:t>Click to edit Master subtitle style</a:t>
            </a:r>
            <a:endParaRPr lang="en-GB" noProof="0"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grpSp>
      <p:sp>
        <p:nvSpPr>
          <p:cNvPr id="3" name="Vertical Text Placeholder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4" name="Date Placeholder 3"/>
          <p:cNvSpPr>
            <a:spLocks noGrp="1"/>
          </p:cNvSpPr>
          <p:nvPr>
            <p:ph type="dt" sz="half" idx="10"/>
          </p:nvPr>
        </p:nvSpPr>
        <p:spPr/>
        <p:txBody>
          <a:bodyPr rtlCol="0"/>
          <a:lstStyle/>
          <a:p>
            <a:pPr rtl="0"/>
            <a:fld id="{509A6065-5E4F-4300-9D6C-C2C56B44B0CF}" type="datetime1">
              <a:rPr lang="en-GB" noProof="0" smtClean="0"/>
              <a:t>16/12/2024</a:t>
            </a:fld>
            <a:endParaRPr lang="en-GB" noProof="0" dirty="0"/>
          </a:p>
        </p:txBody>
      </p:sp>
      <p:sp>
        <p:nvSpPr>
          <p:cNvPr id="6" name="Slide Number Placeholder 5"/>
          <p:cNvSpPr>
            <a:spLocks noGrp="1"/>
          </p:cNvSpPr>
          <p:nvPr>
            <p:ph type="sldNum" sz="quarter" idx="12"/>
          </p:nvPr>
        </p:nvSpPr>
        <p:spPr/>
        <p:txBody>
          <a:bodyPr rtlCol="0"/>
          <a:lstStyle/>
          <a:p>
            <a:pPr rtl="0"/>
            <a:fld id="{25BA54BD-C84D-46CE-8B72-31BFB26ABA43}" type="slidenum">
              <a:rPr lang="en-GB" noProof="0" smtClean="0"/>
              <a:t>‹#›</a:t>
            </a:fld>
            <a:endParaRPr lang="en-GB" noProof="0"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rtlCol="0"/>
          <a:lstStyle/>
          <a:p>
            <a:pPr rtl="0"/>
            <a:r>
              <a:rPr lang="en-US" noProof="0"/>
              <a:t>Click to edit Master title style</a:t>
            </a:r>
            <a:endParaRPr lang="en-GB" noProof="0" dirty="0"/>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5" name="Footer Placeholder 4"/>
          <p:cNvSpPr>
            <a:spLocks noGrp="1"/>
          </p:cNvSpPr>
          <p:nvPr>
            <p:ph type="ftr" sz="quarter" idx="11"/>
          </p:nvPr>
        </p:nvSpPr>
        <p:spPr/>
        <p:txBody>
          <a:bodyPr rtlCol="0"/>
          <a:lstStyle/>
          <a:p>
            <a:pPr rtl="0"/>
            <a:endParaRPr lang="en-GB" noProof="0" dirty="0"/>
          </a:p>
        </p:txBody>
      </p:sp>
      <p:sp>
        <p:nvSpPr>
          <p:cNvPr id="4" name="Date Placeholder 3"/>
          <p:cNvSpPr>
            <a:spLocks noGrp="1"/>
          </p:cNvSpPr>
          <p:nvPr>
            <p:ph type="dt" sz="half" idx="10"/>
          </p:nvPr>
        </p:nvSpPr>
        <p:spPr/>
        <p:txBody>
          <a:bodyPr rtlCol="0"/>
          <a:lstStyle/>
          <a:p>
            <a:pPr rtl="0"/>
            <a:fld id="{9A39ABCB-B213-48A2-AE44-D574A85F055F}" type="datetime1">
              <a:rPr lang="en-GB" noProof="0" smtClean="0"/>
              <a:t>16/12/2024</a:t>
            </a:fld>
            <a:endParaRPr lang="en-GB" noProof="0" dirty="0"/>
          </a:p>
        </p:txBody>
      </p:sp>
      <p:sp>
        <p:nvSpPr>
          <p:cNvPr id="6" name="Slide Number Placeholder 5"/>
          <p:cNvSpPr>
            <a:spLocks noGrp="1"/>
          </p:cNvSpPr>
          <p:nvPr>
            <p:ph type="sldNum" sz="quarter" idx="12"/>
          </p:nvPr>
        </p:nvSpPr>
        <p:spPr/>
        <p:txBody>
          <a:bodyPr rtlCol="0"/>
          <a:lstStyle/>
          <a:p>
            <a:pPr rtl="0"/>
            <a:fld id="{25BA54BD-C84D-46CE-8B72-31BFB26ABA43}" type="slidenum">
              <a:rPr lang="en-GB" noProof="0" smtClean="0"/>
              <a:t>‹#›</a:t>
            </a:fld>
            <a:endParaRPr lang="en-GB" noProof="0"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rtlCol="0"/>
          <a:lstStyle/>
          <a:p>
            <a:pPr rtl="0"/>
            <a:r>
              <a:rPr lang="en-US" noProof="0"/>
              <a:t>Click to edit Master title style</a:t>
            </a:r>
            <a:endParaRPr lang="en-GB" noProof="0" dirty="0"/>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grpSp>
      <p:sp>
        <p:nvSpPr>
          <p:cNvPr id="3" name="Content Placeholder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4" name="Date Placeholder 3"/>
          <p:cNvSpPr>
            <a:spLocks noGrp="1"/>
          </p:cNvSpPr>
          <p:nvPr>
            <p:ph type="dt" sz="half" idx="10"/>
          </p:nvPr>
        </p:nvSpPr>
        <p:spPr/>
        <p:txBody>
          <a:bodyPr rtlCol="0"/>
          <a:lstStyle/>
          <a:p>
            <a:pPr rtl="0"/>
            <a:fld id="{9C4C2B27-CDC4-4488-B4F8-08B7920E8965}" type="datetime1">
              <a:rPr lang="en-GB" noProof="0" smtClean="0"/>
              <a:t>16/12/2024</a:t>
            </a:fld>
            <a:endParaRPr lang="en-GB" noProof="0" dirty="0"/>
          </a:p>
        </p:txBody>
      </p:sp>
      <p:sp>
        <p:nvSpPr>
          <p:cNvPr id="6" name="Slide Number Placeholder 5"/>
          <p:cNvSpPr>
            <a:spLocks noGrp="1"/>
          </p:cNvSpPr>
          <p:nvPr>
            <p:ph type="sldNum" sz="quarter" idx="12"/>
          </p:nvPr>
        </p:nvSpPr>
        <p:spPr/>
        <p:txBody>
          <a:bodyPr rtlCol="0"/>
          <a:lstStyle/>
          <a:p>
            <a:pPr rtl="0"/>
            <a:fld id="{25BA54BD-C84D-46CE-8B72-31BFB26ABA43}" type="slidenum">
              <a:rPr lang="en-GB" noProof="0" smtClean="0"/>
              <a:t>‹#›</a:t>
            </a:fld>
            <a:endParaRPr lang="en-GB" noProof="0"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rtlCol="0" anchor="b">
            <a:noAutofit/>
          </a:bodyPr>
          <a:lstStyle>
            <a:lvl1pPr algn="l">
              <a:defRPr sz="4400" b="0" cap="none" baseline="0"/>
            </a:lvl1pPr>
          </a:lstStyle>
          <a:p>
            <a:pPr rtl="0"/>
            <a:r>
              <a:rPr lang="en-US" noProof="0"/>
              <a:t>Click to edit Master title style</a:t>
            </a:r>
            <a:endParaRPr lang="en-GB" noProof="0" dirty="0"/>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3" name="Text Placeholder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0"/>
              <a:t>Click to edit Master text styles</a:t>
            </a:r>
          </a:p>
        </p:txBody>
      </p:sp>
      <p:sp>
        <p:nvSpPr>
          <p:cNvPr id="5" name="Footer Placeholder 4"/>
          <p:cNvSpPr>
            <a:spLocks noGrp="1"/>
          </p:cNvSpPr>
          <p:nvPr>
            <p:ph type="ftr" sz="quarter" idx="11"/>
          </p:nvPr>
        </p:nvSpPr>
        <p:spPr/>
        <p:txBody>
          <a:bodyPr rtlCol="0"/>
          <a:lstStyle/>
          <a:p>
            <a:pPr rtl="0"/>
            <a:endParaRPr lang="en-GB" noProof="0" dirty="0"/>
          </a:p>
        </p:txBody>
      </p:sp>
      <p:sp>
        <p:nvSpPr>
          <p:cNvPr id="4" name="Date Placeholder 3"/>
          <p:cNvSpPr>
            <a:spLocks noGrp="1"/>
          </p:cNvSpPr>
          <p:nvPr>
            <p:ph type="dt" sz="half" idx="10"/>
          </p:nvPr>
        </p:nvSpPr>
        <p:spPr/>
        <p:txBody>
          <a:bodyPr rtlCol="0"/>
          <a:lstStyle/>
          <a:p>
            <a:pPr rtl="0"/>
            <a:fld id="{1477E428-61DC-401C-9C5A-7D8110D5B815}" type="datetime1">
              <a:rPr lang="en-GB" noProof="0" smtClean="0"/>
              <a:t>16/12/2024</a:t>
            </a:fld>
            <a:endParaRPr lang="en-GB" noProof="0" dirty="0"/>
          </a:p>
        </p:txBody>
      </p:sp>
      <p:sp>
        <p:nvSpPr>
          <p:cNvPr id="6" name="Slide Number Placeholder 5"/>
          <p:cNvSpPr>
            <a:spLocks noGrp="1"/>
          </p:cNvSpPr>
          <p:nvPr>
            <p:ph type="sldNum" sz="quarter" idx="12"/>
          </p:nvPr>
        </p:nvSpPr>
        <p:spPr/>
        <p:txBody>
          <a:bodyPr rtlCol="0"/>
          <a:lstStyle/>
          <a:p>
            <a:pPr rtl="0"/>
            <a:fld id="{25BA54BD-C84D-46CE-8B72-31BFB26ABA43}" type="slidenum">
              <a:rPr lang="en-GB" noProof="0" smtClean="0"/>
              <a:t>‹#›</a:t>
            </a:fld>
            <a:endParaRPr lang="en-GB" noProof="0"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rtlCol="0"/>
          <a:lstStyle/>
          <a:p>
            <a:pPr rtl="0"/>
            <a:r>
              <a:rPr lang="en-US" noProof="0"/>
              <a:t>Click to edit Master title style</a:t>
            </a:r>
            <a:endParaRPr lang="en-GB" noProof="0" dirty="0"/>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grpSp>
      <p:sp>
        <p:nvSpPr>
          <p:cNvPr id="3" name="Content Placeholder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Content Placeholder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5" name="Date Placeholder 4"/>
          <p:cNvSpPr>
            <a:spLocks noGrp="1"/>
          </p:cNvSpPr>
          <p:nvPr>
            <p:ph type="dt" sz="half" idx="10"/>
          </p:nvPr>
        </p:nvSpPr>
        <p:spPr/>
        <p:txBody>
          <a:bodyPr rtlCol="0"/>
          <a:lstStyle/>
          <a:p>
            <a:pPr rtl="0"/>
            <a:fld id="{14E4A326-1B2F-4DFD-B6CF-B7D121B9D37C}" type="datetime1">
              <a:rPr lang="en-GB" noProof="0" smtClean="0"/>
              <a:t>16/12/2024</a:t>
            </a:fld>
            <a:endParaRPr lang="en-GB" noProof="0" dirty="0"/>
          </a:p>
        </p:txBody>
      </p:sp>
      <p:sp>
        <p:nvSpPr>
          <p:cNvPr id="7" name="Slide Number Placeholder 6"/>
          <p:cNvSpPr>
            <a:spLocks noGrp="1"/>
          </p:cNvSpPr>
          <p:nvPr>
            <p:ph type="sldNum" sz="quarter" idx="12"/>
          </p:nvPr>
        </p:nvSpPr>
        <p:spPr/>
        <p:txBody>
          <a:bodyPr rtlCol="0"/>
          <a:lstStyle/>
          <a:p>
            <a:pPr rtl="0"/>
            <a:fld id="{25BA54BD-C84D-46CE-8B72-31BFB26ABA43}" type="slidenum">
              <a:rPr lang="en-GB" noProof="0" smtClean="0"/>
              <a:t>‹#›</a:t>
            </a:fld>
            <a:endParaRPr lang="en-GB" noProof="0"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rtlCol="0"/>
          <a:lstStyle>
            <a:lvl1pPr>
              <a:defRPr/>
            </a:lvl1pPr>
          </a:lstStyle>
          <a:p>
            <a:pPr rtl="0"/>
            <a:r>
              <a:rPr lang="en-US" noProof="0"/>
              <a:t>Click to edit Master title style</a:t>
            </a:r>
            <a:endParaRPr lang="en-GB" noProof="0" dirty="0"/>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grpSp>
      <p:sp>
        <p:nvSpPr>
          <p:cNvPr id="3" name="Text Placeholder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Text Placeholder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p:cNvSpPr>
            <a:spLocks noGrp="1"/>
          </p:cNvSpPr>
          <p:nvPr>
            <p:ph sz="quarter" idx="4"/>
          </p:nvPr>
        </p:nvSpPr>
        <p:spPr>
          <a:xfrm>
            <a:off x="6249860" y="2819399"/>
            <a:ext cx="4416552" cy="3352801"/>
          </a:xfrm>
        </p:spPr>
        <p:txBody>
          <a:bodyPr rtlCol="0"/>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8" name="Footer Placeholder 7"/>
          <p:cNvSpPr>
            <a:spLocks noGrp="1"/>
          </p:cNvSpPr>
          <p:nvPr>
            <p:ph type="ftr" sz="quarter" idx="11"/>
          </p:nvPr>
        </p:nvSpPr>
        <p:spPr/>
        <p:txBody>
          <a:bodyPr rtlCol="0"/>
          <a:lstStyle/>
          <a:p>
            <a:pPr rtl="0"/>
            <a:endParaRPr lang="en-GB" noProof="0" dirty="0"/>
          </a:p>
        </p:txBody>
      </p:sp>
      <p:sp>
        <p:nvSpPr>
          <p:cNvPr id="7" name="Date Placeholder 6"/>
          <p:cNvSpPr>
            <a:spLocks noGrp="1"/>
          </p:cNvSpPr>
          <p:nvPr>
            <p:ph type="dt" sz="half" idx="10"/>
          </p:nvPr>
        </p:nvSpPr>
        <p:spPr/>
        <p:txBody>
          <a:bodyPr rtlCol="0"/>
          <a:lstStyle/>
          <a:p>
            <a:pPr rtl="0"/>
            <a:fld id="{FA4C2D23-B5DD-433B-AF9B-C46AEEBA1205}" type="datetime1">
              <a:rPr lang="en-GB" noProof="0" smtClean="0"/>
              <a:t>16/12/2024</a:t>
            </a:fld>
            <a:endParaRPr lang="en-GB" noProof="0" dirty="0"/>
          </a:p>
        </p:txBody>
      </p:sp>
      <p:sp>
        <p:nvSpPr>
          <p:cNvPr id="9" name="Slide Number Placeholder 8"/>
          <p:cNvSpPr>
            <a:spLocks noGrp="1"/>
          </p:cNvSpPr>
          <p:nvPr>
            <p:ph type="sldNum" sz="quarter" idx="12"/>
          </p:nvPr>
        </p:nvSpPr>
        <p:spPr/>
        <p:txBody>
          <a:bodyPr rtlCol="0"/>
          <a:lstStyle/>
          <a:p>
            <a:pPr rtl="0"/>
            <a:fld id="{25BA54BD-C84D-46CE-8B72-31BFB26ABA43}" type="slidenum">
              <a:rPr lang="en-GB" noProof="0" smtClean="0"/>
              <a:t>‹#›</a:t>
            </a:fld>
            <a:endParaRPr lang="en-GB" noProof="0"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grpSp>
      <p:sp>
        <p:nvSpPr>
          <p:cNvPr id="4" name="Footer Placeholder 3"/>
          <p:cNvSpPr>
            <a:spLocks noGrp="1"/>
          </p:cNvSpPr>
          <p:nvPr>
            <p:ph type="ftr" sz="quarter" idx="11"/>
          </p:nvPr>
        </p:nvSpPr>
        <p:spPr/>
        <p:txBody>
          <a:bodyPr rtlCol="0"/>
          <a:lstStyle/>
          <a:p>
            <a:pPr rtl="0"/>
            <a:endParaRPr lang="en-GB" noProof="0" dirty="0"/>
          </a:p>
        </p:txBody>
      </p:sp>
      <p:sp>
        <p:nvSpPr>
          <p:cNvPr id="3" name="Date Placeholder 2"/>
          <p:cNvSpPr>
            <a:spLocks noGrp="1"/>
          </p:cNvSpPr>
          <p:nvPr>
            <p:ph type="dt" sz="half" idx="10"/>
          </p:nvPr>
        </p:nvSpPr>
        <p:spPr/>
        <p:txBody>
          <a:bodyPr rtlCol="0"/>
          <a:lstStyle/>
          <a:p>
            <a:pPr rtl="0"/>
            <a:fld id="{ADCADDC3-2727-4063-BB81-E3F3203602F5}" type="datetime1">
              <a:rPr lang="en-GB" noProof="0" smtClean="0"/>
              <a:t>16/12/2024</a:t>
            </a:fld>
            <a:endParaRPr lang="en-GB" noProof="0" dirty="0"/>
          </a:p>
        </p:txBody>
      </p:sp>
      <p:sp>
        <p:nvSpPr>
          <p:cNvPr id="5" name="Slide Number Placeholder 4"/>
          <p:cNvSpPr>
            <a:spLocks noGrp="1"/>
          </p:cNvSpPr>
          <p:nvPr>
            <p:ph type="sldNum" sz="quarter" idx="12"/>
          </p:nvPr>
        </p:nvSpPr>
        <p:spPr/>
        <p:txBody>
          <a:bodyPr rtlCol="0"/>
          <a:lstStyle/>
          <a:p>
            <a:pPr rtl="0"/>
            <a:fld id="{25BA54BD-C84D-46CE-8B72-31BFB26ABA43}" type="slidenum">
              <a:rPr lang="en-GB" noProof="0" smtClean="0"/>
              <a:t>‹#›</a:t>
            </a:fld>
            <a:endParaRPr lang="en-GB" noProof="0"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rtlCol="0"/>
          <a:lstStyle/>
          <a:p>
            <a:pPr rtl="0"/>
            <a:endParaRPr lang="en-GB" noProof="0" dirty="0"/>
          </a:p>
        </p:txBody>
      </p:sp>
      <p:sp>
        <p:nvSpPr>
          <p:cNvPr id="2" name="Date Placeholder 1"/>
          <p:cNvSpPr>
            <a:spLocks noGrp="1"/>
          </p:cNvSpPr>
          <p:nvPr>
            <p:ph type="dt" sz="half" idx="10"/>
          </p:nvPr>
        </p:nvSpPr>
        <p:spPr/>
        <p:txBody>
          <a:bodyPr rtlCol="0"/>
          <a:lstStyle/>
          <a:p>
            <a:pPr rtl="0"/>
            <a:fld id="{D7772DB9-C9B8-44AB-B475-8FBE6654A9DF}" type="datetime1">
              <a:rPr lang="en-GB" noProof="0" smtClean="0"/>
              <a:t>16/12/2024</a:t>
            </a:fld>
            <a:endParaRPr lang="en-GB" noProof="0" dirty="0"/>
          </a:p>
        </p:txBody>
      </p:sp>
      <p:sp>
        <p:nvSpPr>
          <p:cNvPr id="4" name="Slide Number Placeholder 3"/>
          <p:cNvSpPr>
            <a:spLocks noGrp="1"/>
          </p:cNvSpPr>
          <p:nvPr>
            <p:ph type="sldNum" sz="quarter" idx="12"/>
          </p:nvPr>
        </p:nvSpPr>
        <p:spPr/>
        <p:txBody>
          <a:bodyPr rtlCol="0"/>
          <a:lstStyle/>
          <a:p>
            <a:pPr rtl="0"/>
            <a:fld id="{25BA54BD-C84D-46CE-8B72-31BFB26ABA43}" type="slidenum">
              <a:rPr lang="en-GB" noProof="0" smtClean="0"/>
              <a:t>‹#›</a:t>
            </a:fld>
            <a:endParaRPr lang="en-GB" noProof="0"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en-US" noProof="0"/>
              <a:t>Click to edit Master title style</a:t>
            </a:r>
            <a:endParaRPr lang="en-GB" noProof="0" dirty="0"/>
          </a:p>
        </p:txBody>
      </p:sp>
      <p:sp>
        <p:nvSpPr>
          <p:cNvPr id="4" name="Text Placeholder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3" name="Content Placeholder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grpSp>
        </p:grpSp>
      </p:grpSp>
      <p:sp>
        <p:nvSpPr>
          <p:cNvPr id="6" name="Footer Placeholder 5"/>
          <p:cNvSpPr>
            <a:spLocks noGrp="1"/>
          </p:cNvSpPr>
          <p:nvPr>
            <p:ph type="ftr" sz="quarter" idx="11"/>
          </p:nvPr>
        </p:nvSpPr>
        <p:spPr/>
        <p:txBody>
          <a:bodyPr rtlCol="0"/>
          <a:lstStyle/>
          <a:p>
            <a:pPr rtl="0"/>
            <a:endParaRPr lang="en-GB" noProof="0" dirty="0"/>
          </a:p>
        </p:txBody>
      </p:sp>
      <p:sp>
        <p:nvSpPr>
          <p:cNvPr id="5" name="Date Placeholder 4"/>
          <p:cNvSpPr>
            <a:spLocks noGrp="1"/>
          </p:cNvSpPr>
          <p:nvPr>
            <p:ph type="dt" sz="half" idx="10"/>
          </p:nvPr>
        </p:nvSpPr>
        <p:spPr/>
        <p:txBody>
          <a:bodyPr rtlCol="0"/>
          <a:lstStyle/>
          <a:p>
            <a:pPr rtl="0"/>
            <a:fld id="{E6015E44-3F42-42C6-ABAA-208DD0AA14FA}" type="datetime1">
              <a:rPr lang="en-GB" noProof="0" smtClean="0"/>
              <a:t>16/12/2024</a:t>
            </a:fld>
            <a:endParaRPr lang="en-GB" noProof="0" dirty="0"/>
          </a:p>
        </p:txBody>
      </p:sp>
      <p:sp>
        <p:nvSpPr>
          <p:cNvPr id="7" name="Slide Number Placeholder 6"/>
          <p:cNvSpPr>
            <a:spLocks noGrp="1"/>
          </p:cNvSpPr>
          <p:nvPr>
            <p:ph type="sldNum" sz="quarter" idx="12"/>
          </p:nvPr>
        </p:nvSpPr>
        <p:spPr/>
        <p:txBody>
          <a:bodyPr rtlCol="0"/>
          <a:lstStyle/>
          <a:p>
            <a:pPr rtl="0"/>
            <a:fld id="{25BA54BD-C84D-46CE-8B72-31BFB26ABA43}" type="slidenum">
              <a:rPr lang="en-GB" noProof="0" smtClean="0"/>
              <a:t>‹#›</a:t>
            </a:fld>
            <a:endParaRPr lang="en-GB" noProof="0"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en-US" noProof="0"/>
              <a:t>Click to edit Master title style</a:t>
            </a:r>
            <a:endParaRPr lang="en-GB" noProof="0" dirty="0"/>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dirty="0"/>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noProof="0" dirty="0">
                    <a:ln>
                      <a:noFill/>
                    </a:ln>
                  </a:endParaRPr>
                </a:p>
              </p:txBody>
            </p:sp>
          </p:grpSp>
        </p:grpSp>
      </p:grpSp>
      <p:sp>
        <p:nvSpPr>
          <p:cNvPr id="4" name="Text Placeholder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6" name="Footer Placeholder 5"/>
          <p:cNvSpPr>
            <a:spLocks noGrp="1"/>
          </p:cNvSpPr>
          <p:nvPr>
            <p:ph type="ftr" sz="quarter" idx="11"/>
          </p:nvPr>
        </p:nvSpPr>
        <p:spPr/>
        <p:txBody>
          <a:bodyPr rtlCol="0"/>
          <a:lstStyle/>
          <a:p>
            <a:pPr rtl="0"/>
            <a:endParaRPr lang="en-GB" noProof="0" dirty="0"/>
          </a:p>
        </p:txBody>
      </p:sp>
      <p:sp>
        <p:nvSpPr>
          <p:cNvPr id="5" name="Date Placeholder 4"/>
          <p:cNvSpPr>
            <a:spLocks noGrp="1"/>
          </p:cNvSpPr>
          <p:nvPr>
            <p:ph type="dt" sz="half" idx="10"/>
          </p:nvPr>
        </p:nvSpPr>
        <p:spPr/>
        <p:txBody>
          <a:bodyPr rtlCol="0"/>
          <a:lstStyle/>
          <a:p>
            <a:pPr rtl="0"/>
            <a:fld id="{17677632-CA4B-4713-9C71-8235A90B37CA}" type="datetime1">
              <a:rPr lang="en-GB" noProof="0" smtClean="0"/>
              <a:t>16/12/2024</a:t>
            </a:fld>
            <a:endParaRPr lang="en-GB" noProof="0" dirty="0"/>
          </a:p>
        </p:txBody>
      </p:sp>
      <p:sp>
        <p:nvSpPr>
          <p:cNvPr id="7" name="Slide Number Placeholder 6"/>
          <p:cNvSpPr>
            <a:spLocks noGrp="1"/>
          </p:cNvSpPr>
          <p:nvPr>
            <p:ph type="sldNum" sz="quarter" idx="12"/>
          </p:nvPr>
        </p:nvSpPr>
        <p:spPr/>
        <p:txBody>
          <a:bodyPr rtlCol="0"/>
          <a:lstStyle/>
          <a:p>
            <a:pPr rtl="0"/>
            <a:fld id="{25BA54BD-C84D-46CE-8B72-31BFB26ABA43}" type="slidenum">
              <a:rPr lang="en-GB" noProof="0" smtClean="0"/>
              <a:t>‹#›</a:t>
            </a:fld>
            <a:endParaRPr lang="en-GB" noProof="0"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noProof="0"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BE58C63-4303-4FBA-9190-6BCFBC223E4B}" type="datetime1">
              <a:rPr lang="en-GB" noProof="0" smtClean="0"/>
              <a:t>16/12/2024</a:t>
            </a:fld>
            <a:endParaRPr lang="en-GB" noProof="0"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en-GB" noProof="0" smtClean="0"/>
              <a:pPr/>
              <a:t>‹#›</a:t>
            </a:fld>
            <a:endParaRPr lang="en-GB" noProof="0"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customXml" Target="../ink/ink5.xml"/><Relationship Id="rId3" Type="http://schemas.openxmlformats.org/officeDocument/2006/relationships/customXml" Target="../ink/ink1.xml"/><Relationship Id="rId7" Type="http://schemas.openxmlformats.org/officeDocument/2006/relationships/image" Target="../media/image28.png"/><Relationship Id="rId12"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customXml" Target="../ink/ink2.xml"/><Relationship Id="rId11" Type="http://schemas.openxmlformats.org/officeDocument/2006/relationships/customXml" Target="../ink/ink4.xml"/><Relationship Id="rId5" Type="http://schemas.openxmlformats.org/officeDocument/2006/relationships/image" Target="../media/image27.png"/><Relationship Id="rId15" Type="http://schemas.openxmlformats.org/officeDocument/2006/relationships/hyperlink" Target="https://www.twinkl.co.uk/learn" TargetMode="External"/><Relationship Id="rId10" Type="http://schemas.openxmlformats.org/officeDocument/2006/relationships/image" Target="../media/image29.png"/><Relationship Id="rId9" Type="http://schemas.openxmlformats.org/officeDocument/2006/relationships/customXml" Target="../ink/ink3.xml"/><Relationship Id="rId1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carersloft.com/my-miracle-mindfulness-technique" TargetMode="External"/><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penclipart.org/detail/179332/1371251154-by-keistutis"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1668016"/>
          </a:xfrm>
        </p:spPr>
        <p:txBody>
          <a:bodyPr rtlCol="0"/>
          <a:lstStyle/>
          <a:p>
            <a:pPr algn="ctr" rtl="0"/>
            <a:r>
              <a:rPr lang="en-GB" dirty="0"/>
              <a:t>Teach </a:t>
            </a:r>
            <a:r>
              <a:rPr lang="en-GB" dirty="0" err="1"/>
              <a:t>reading:change</a:t>
            </a:r>
            <a:r>
              <a:rPr lang="en-GB" dirty="0"/>
              <a:t> lives</a:t>
            </a:r>
          </a:p>
        </p:txBody>
      </p:sp>
      <p:sp>
        <p:nvSpPr>
          <p:cNvPr id="3" name="Subtitle 2"/>
          <p:cNvSpPr>
            <a:spLocks noGrp="1"/>
          </p:cNvSpPr>
          <p:nvPr>
            <p:ph type="subTitle" idx="1"/>
          </p:nvPr>
        </p:nvSpPr>
        <p:spPr/>
        <p:txBody>
          <a:bodyPr rtlCol="0"/>
          <a:lstStyle/>
          <a:p>
            <a:pPr rtl="0"/>
            <a:r>
              <a:rPr lang="en-GB" dirty="0"/>
              <a:t>Parent workshop: Phonics and early reading in Reception</a:t>
            </a:r>
          </a:p>
          <a:p>
            <a:pPr rtl="0"/>
            <a:r>
              <a:rPr lang="en-GB" dirty="0"/>
              <a:t>Autumn 1</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105DA-CF41-DCBA-2FBD-35DB30F3C418}"/>
              </a:ext>
            </a:extLst>
          </p:cNvPr>
          <p:cNvSpPr>
            <a:spLocks noGrp="1"/>
          </p:cNvSpPr>
          <p:nvPr>
            <p:ph type="title"/>
          </p:nvPr>
        </p:nvSpPr>
        <p:spPr>
          <a:xfrm>
            <a:off x="1197868" y="404664"/>
            <a:ext cx="9144000" cy="1524000"/>
          </a:xfrm>
        </p:spPr>
        <p:txBody>
          <a:bodyPr/>
          <a:lstStyle/>
          <a:p>
            <a:r>
              <a:rPr lang="en-GB" dirty="0"/>
              <a:t>Blending</a:t>
            </a:r>
          </a:p>
        </p:txBody>
      </p:sp>
      <p:sp>
        <p:nvSpPr>
          <p:cNvPr id="7" name="TextBox 6">
            <a:extLst>
              <a:ext uri="{FF2B5EF4-FFF2-40B4-BE49-F238E27FC236}">
                <a16:creationId xmlns:a16="http://schemas.microsoft.com/office/drawing/2014/main" id="{0FB57178-0D21-A315-A298-F5E58AA99D47}"/>
              </a:ext>
            </a:extLst>
          </p:cNvPr>
          <p:cNvSpPr txBox="1"/>
          <p:nvPr/>
        </p:nvSpPr>
        <p:spPr>
          <a:xfrm>
            <a:off x="1197868" y="2132856"/>
            <a:ext cx="9793088" cy="1015663"/>
          </a:xfrm>
          <a:prstGeom prst="rect">
            <a:avLst/>
          </a:prstGeom>
          <a:noFill/>
        </p:spPr>
        <p:txBody>
          <a:bodyPr wrap="square">
            <a:spAutoFit/>
          </a:bodyPr>
          <a:lstStyle/>
          <a:p>
            <a:r>
              <a:rPr lang="en-GB" sz="2000" dirty="0">
                <a:latin typeface="+mj-lt"/>
              </a:rPr>
              <a:t>Blending is merging the individual sounds in a word together in order to read the whole word. For example, we can blend the sounds /f/ /</a:t>
            </a:r>
            <a:r>
              <a:rPr lang="en-GB" sz="2000" dirty="0" err="1">
                <a:latin typeface="+mj-lt"/>
              </a:rPr>
              <a:t>i</a:t>
            </a:r>
            <a:r>
              <a:rPr lang="en-GB" sz="2000" dirty="0">
                <a:latin typeface="+mj-lt"/>
              </a:rPr>
              <a:t>/ /</a:t>
            </a:r>
            <a:r>
              <a:rPr lang="en-GB" sz="2000" dirty="0" err="1">
                <a:latin typeface="+mj-lt"/>
              </a:rPr>
              <a:t>sh</a:t>
            </a:r>
            <a:r>
              <a:rPr lang="en-GB" sz="2000" dirty="0">
                <a:latin typeface="+mj-lt"/>
              </a:rPr>
              <a:t>/ to make the word ‘fish’</a:t>
            </a:r>
          </a:p>
        </p:txBody>
      </p:sp>
      <p:sp>
        <p:nvSpPr>
          <p:cNvPr id="8" name="TextBox 7">
            <a:extLst>
              <a:ext uri="{FF2B5EF4-FFF2-40B4-BE49-F238E27FC236}">
                <a16:creationId xmlns:a16="http://schemas.microsoft.com/office/drawing/2014/main" id="{23BF8463-6D82-53E8-2C21-2D57AE903C4A}"/>
              </a:ext>
            </a:extLst>
          </p:cNvPr>
          <p:cNvSpPr txBox="1"/>
          <p:nvPr/>
        </p:nvSpPr>
        <p:spPr>
          <a:xfrm flipH="1">
            <a:off x="4393232" y="3728262"/>
            <a:ext cx="576064" cy="1097079"/>
          </a:xfrm>
          <a:prstGeom prst="rect">
            <a:avLst/>
          </a:prstGeom>
          <a:noFill/>
        </p:spPr>
        <p:txBody>
          <a:bodyPr wrap="square" rtlCol="0">
            <a:spAutoFit/>
          </a:bodyPr>
          <a:lstStyle/>
          <a:p>
            <a:pPr>
              <a:lnSpc>
                <a:spcPct val="90000"/>
              </a:lnSpc>
            </a:pPr>
            <a:r>
              <a:rPr lang="en-GB" sz="7200" dirty="0"/>
              <a:t>f</a:t>
            </a:r>
          </a:p>
        </p:txBody>
      </p:sp>
      <p:sp>
        <p:nvSpPr>
          <p:cNvPr id="9" name="TextBox 8">
            <a:extLst>
              <a:ext uri="{FF2B5EF4-FFF2-40B4-BE49-F238E27FC236}">
                <a16:creationId xmlns:a16="http://schemas.microsoft.com/office/drawing/2014/main" id="{8F7CC334-89C6-8735-9B54-4DDC0336F9DD}"/>
              </a:ext>
            </a:extLst>
          </p:cNvPr>
          <p:cNvSpPr txBox="1"/>
          <p:nvPr/>
        </p:nvSpPr>
        <p:spPr>
          <a:xfrm flipH="1">
            <a:off x="4870276" y="3709482"/>
            <a:ext cx="576064" cy="1097079"/>
          </a:xfrm>
          <a:prstGeom prst="rect">
            <a:avLst/>
          </a:prstGeom>
          <a:noFill/>
        </p:spPr>
        <p:txBody>
          <a:bodyPr wrap="square" rtlCol="0">
            <a:spAutoFit/>
          </a:bodyPr>
          <a:lstStyle/>
          <a:p>
            <a:pPr>
              <a:lnSpc>
                <a:spcPct val="90000"/>
              </a:lnSpc>
            </a:pPr>
            <a:r>
              <a:rPr lang="en-GB" sz="7200" dirty="0"/>
              <a:t>i</a:t>
            </a:r>
          </a:p>
        </p:txBody>
      </p:sp>
      <p:sp>
        <p:nvSpPr>
          <p:cNvPr id="10" name="TextBox 9">
            <a:extLst>
              <a:ext uri="{FF2B5EF4-FFF2-40B4-BE49-F238E27FC236}">
                <a16:creationId xmlns:a16="http://schemas.microsoft.com/office/drawing/2014/main" id="{6D31AD5B-E428-0140-A445-034BA2C11229}"/>
              </a:ext>
            </a:extLst>
          </p:cNvPr>
          <p:cNvSpPr txBox="1"/>
          <p:nvPr/>
        </p:nvSpPr>
        <p:spPr>
          <a:xfrm flipH="1">
            <a:off x="5157446" y="3725015"/>
            <a:ext cx="1080120" cy="1089529"/>
          </a:xfrm>
          <a:prstGeom prst="rect">
            <a:avLst/>
          </a:prstGeom>
          <a:noFill/>
        </p:spPr>
        <p:txBody>
          <a:bodyPr wrap="square" rtlCol="0">
            <a:spAutoFit/>
          </a:bodyPr>
          <a:lstStyle/>
          <a:p>
            <a:pPr>
              <a:lnSpc>
                <a:spcPct val="90000"/>
              </a:lnSpc>
            </a:pPr>
            <a:r>
              <a:rPr lang="en-GB" sz="7200" dirty="0" err="1"/>
              <a:t>sh</a:t>
            </a:r>
            <a:endParaRPr lang="en-GB" sz="7200" dirty="0"/>
          </a:p>
        </p:txBody>
      </p:sp>
    </p:spTree>
    <p:extLst>
      <p:ext uri="{BB962C8B-B14F-4D97-AF65-F5344CB8AC3E}">
        <p14:creationId xmlns:p14="http://schemas.microsoft.com/office/powerpoint/2010/main" val="358942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A4EB4-023D-A71A-9E78-813B3EAA9E5B}"/>
              </a:ext>
            </a:extLst>
          </p:cNvPr>
          <p:cNvSpPr>
            <a:spLocks noGrp="1"/>
          </p:cNvSpPr>
          <p:nvPr>
            <p:ph type="title"/>
          </p:nvPr>
        </p:nvSpPr>
        <p:spPr>
          <a:xfrm>
            <a:off x="1174222" y="332656"/>
            <a:ext cx="9144000" cy="1069675"/>
          </a:xfrm>
        </p:spPr>
        <p:txBody>
          <a:bodyPr/>
          <a:lstStyle/>
          <a:p>
            <a:r>
              <a:rPr lang="en-GB" dirty="0"/>
              <a:t>Segmenting</a:t>
            </a:r>
          </a:p>
        </p:txBody>
      </p:sp>
      <p:sp>
        <p:nvSpPr>
          <p:cNvPr id="3" name="Text Placeholder 2">
            <a:extLst>
              <a:ext uri="{FF2B5EF4-FFF2-40B4-BE49-F238E27FC236}">
                <a16:creationId xmlns:a16="http://schemas.microsoft.com/office/drawing/2014/main" id="{96A298F5-F434-7865-9A69-A734BCE7325A}"/>
              </a:ext>
            </a:extLst>
          </p:cNvPr>
          <p:cNvSpPr>
            <a:spLocks noGrp="1"/>
          </p:cNvSpPr>
          <p:nvPr>
            <p:ph type="body" idx="1"/>
          </p:nvPr>
        </p:nvSpPr>
        <p:spPr>
          <a:xfrm>
            <a:off x="1174223" y="1723257"/>
            <a:ext cx="9143999" cy="1069675"/>
          </a:xfrm>
        </p:spPr>
        <p:txBody>
          <a:bodyPr>
            <a:noAutofit/>
          </a:bodyPr>
          <a:lstStyle/>
          <a:p>
            <a:r>
              <a:rPr lang="en-GB" dirty="0">
                <a:latin typeface="+mj-lt"/>
              </a:rPr>
              <a:t>Segmenting is a skill used in writing and spelling. It means breaking down a word into its individual sounds to be able to then write those sounds down in the correct order. Children are sometimes taught to count the phonemes (individual sounds) they can hear in a word to help them to make sure they represent each sound when attempting to write it.</a:t>
            </a:r>
          </a:p>
        </p:txBody>
      </p:sp>
      <p:sp>
        <p:nvSpPr>
          <p:cNvPr id="4" name="TextBox 3">
            <a:extLst>
              <a:ext uri="{FF2B5EF4-FFF2-40B4-BE49-F238E27FC236}">
                <a16:creationId xmlns:a16="http://schemas.microsoft.com/office/drawing/2014/main" id="{E74087E0-3707-FDE9-715D-117BE11BCE84}"/>
              </a:ext>
            </a:extLst>
          </p:cNvPr>
          <p:cNvSpPr txBox="1"/>
          <p:nvPr/>
        </p:nvSpPr>
        <p:spPr>
          <a:xfrm flipH="1">
            <a:off x="4498159" y="5253208"/>
            <a:ext cx="576064" cy="1097079"/>
          </a:xfrm>
          <a:prstGeom prst="rect">
            <a:avLst/>
          </a:prstGeom>
          <a:noFill/>
        </p:spPr>
        <p:txBody>
          <a:bodyPr wrap="square" rtlCol="0">
            <a:spAutoFit/>
          </a:bodyPr>
          <a:lstStyle/>
          <a:p>
            <a:pPr>
              <a:lnSpc>
                <a:spcPct val="90000"/>
              </a:lnSpc>
            </a:pPr>
            <a:r>
              <a:rPr lang="en-GB" sz="7200" dirty="0"/>
              <a:t>f</a:t>
            </a:r>
          </a:p>
        </p:txBody>
      </p:sp>
      <p:sp>
        <p:nvSpPr>
          <p:cNvPr id="5" name="TextBox 4">
            <a:extLst>
              <a:ext uri="{FF2B5EF4-FFF2-40B4-BE49-F238E27FC236}">
                <a16:creationId xmlns:a16="http://schemas.microsoft.com/office/drawing/2014/main" id="{5E24AF16-4437-4E51-89D5-9C69D6A63B29}"/>
              </a:ext>
            </a:extLst>
          </p:cNvPr>
          <p:cNvSpPr txBox="1"/>
          <p:nvPr/>
        </p:nvSpPr>
        <p:spPr>
          <a:xfrm flipH="1">
            <a:off x="4942284" y="5232303"/>
            <a:ext cx="576064" cy="1097079"/>
          </a:xfrm>
          <a:prstGeom prst="rect">
            <a:avLst/>
          </a:prstGeom>
          <a:noFill/>
        </p:spPr>
        <p:txBody>
          <a:bodyPr wrap="square" rtlCol="0">
            <a:spAutoFit/>
          </a:bodyPr>
          <a:lstStyle/>
          <a:p>
            <a:pPr>
              <a:lnSpc>
                <a:spcPct val="90000"/>
              </a:lnSpc>
            </a:pPr>
            <a:r>
              <a:rPr lang="en-GB" sz="7200" dirty="0"/>
              <a:t>i</a:t>
            </a:r>
          </a:p>
        </p:txBody>
      </p:sp>
      <p:sp>
        <p:nvSpPr>
          <p:cNvPr id="6" name="TextBox 5">
            <a:extLst>
              <a:ext uri="{FF2B5EF4-FFF2-40B4-BE49-F238E27FC236}">
                <a16:creationId xmlns:a16="http://schemas.microsoft.com/office/drawing/2014/main" id="{756019C5-458A-7460-E261-74F349F4406B}"/>
              </a:ext>
            </a:extLst>
          </p:cNvPr>
          <p:cNvSpPr txBox="1"/>
          <p:nvPr/>
        </p:nvSpPr>
        <p:spPr>
          <a:xfrm flipH="1">
            <a:off x="5206162" y="5229200"/>
            <a:ext cx="1080120" cy="1089529"/>
          </a:xfrm>
          <a:prstGeom prst="rect">
            <a:avLst/>
          </a:prstGeom>
          <a:noFill/>
        </p:spPr>
        <p:txBody>
          <a:bodyPr wrap="square" rtlCol="0">
            <a:spAutoFit/>
          </a:bodyPr>
          <a:lstStyle/>
          <a:p>
            <a:pPr>
              <a:lnSpc>
                <a:spcPct val="90000"/>
              </a:lnSpc>
            </a:pPr>
            <a:r>
              <a:rPr lang="en-GB" sz="7200" dirty="0" err="1"/>
              <a:t>sh</a:t>
            </a:r>
            <a:endParaRPr lang="en-GB" sz="7200" dirty="0"/>
          </a:p>
        </p:txBody>
      </p:sp>
    </p:spTree>
    <p:extLst>
      <p:ext uri="{BB962C8B-B14F-4D97-AF65-F5344CB8AC3E}">
        <p14:creationId xmlns:p14="http://schemas.microsoft.com/office/powerpoint/2010/main" val="19488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355 0.01273 L -0.01355 0.01273 L -0.11878 0.01042 L -0.11878 0.01042 " pathEditMode="relative" ptsTypes="AAAA">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4063 0.00949 L 0.04063 0.00949 C 0.06824 0.00856 0.09586 0.00879 0.12347 0.00694 C 0.13102 0.00648 0.13831 0.00301 0.14587 0.00231 C 0.1559 0.00139 0.16606 0.00231 0.17621 0.00231 L 0.17621 0.00231 " pathEditMode="relative" ptsTypes="AAAAAA">
                                      <p:cBhvr>
                                        <p:cTn id="10"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3EA18-BB72-DF2D-C2DD-999F87EDBD13}"/>
              </a:ext>
            </a:extLst>
          </p:cNvPr>
          <p:cNvSpPr>
            <a:spLocks noGrp="1"/>
          </p:cNvSpPr>
          <p:nvPr>
            <p:ph type="title"/>
          </p:nvPr>
        </p:nvSpPr>
        <p:spPr>
          <a:xfrm>
            <a:off x="1522414" y="274638"/>
            <a:ext cx="9143998" cy="1020762"/>
          </a:xfrm>
        </p:spPr>
        <p:txBody>
          <a:bodyPr anchor="b">
            <a:normAutofit/>
          </a:bodyPr>
          <a:lstStyle/>
          <a:p>
            <a:r>
              <a:rPr lang="en-GB" dirty="0"/>
              <a:t>Tricky words</a:t>
            </a:r>
          </a:p>
        </p:txBody>
      </p:sp>
      <p:sp>
        <p:nvSpPr>
          <p:cNvPr id="3" name="Text Placeholder 2">
            <a:extLst>
              <a:ext uri="{FF2B5EF4-FFF2-40B4-BE49-F238E27FC236}">
                <a16:creationId xmlns:a16="http://schemas.microsoft.com/office/drawing/2014/main" id="{27B1B0C8-939F-99E5-AFBB-8631D5351AE4}"/>
              </a:ext>
            </a:extLst>
          </p:cNvPr>
          <p:cNvSpPr>
            <a:spLocks noGrp="1"/>
          </p:cNvSpPr>
          <p:nvPr>
            <p:ph sz="half" idx="1"/>
          </p:nvPr>
        </p:nvSpPr>
        <p:spPr>
          <a:xfrm>
            <a:off x="1522413" y="1905000"/>
            <a:ext cx="4419599" cy="4267200"/>
          </a:xfrm>
        </p:spPr>
        <p:txBody>
          <a:bodyPr>
            <a:normAutofit fontScale="92500" lnSpcReduction="10000"/>
          </a:bodyPr>
          <a:lstStyle/>
          <a:p>
            <a:r>
              <a:rPr lang="en-GB" dirty="0">
                <a:latin typeface="+mj-lt"/>
              </a:rPr>
              <a:t>Tricky words are words that your child will not be able to sound out using their knowledge of phonics so far. They are also called common exception words. As your child learns more and progresses through the phonics phases, tricky words will no longer be tricky as your child will have the skills to decode them.</a:t>
            </a:r>
          </a:p>
        </p:txBody>
      </p:sp>
      <p:pic>
        <p:nvPicPr>
          <p:cNvPr id="4098" name="Picture 2" descr="Silly School Education | Tricky Words ...">
            <a:extLst>
              <a:ext uri="{FF2B5EF4-FFF2-40B4-BE49-F238E27FC236}">
                <a16:creationId xmlns:a16="http://schemas.microsoft.com/office/drawing/2014/main" id="{7F2FFA1B-84B7-10C1-AD90-DBE22C13C6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46815" y="2785392"/>
            <a:ext cx="4419598" cy="2506416"/>
          </a:xfrm>
          <a:prstGeom prst="rect">
            <a:avLst/>
          </a:prstGeom>
          <a:solidFill>
            <a:srgbClr val="FFFFFF"/>
          </a:solidFill>
        </p:spPr>
      </p:pic>
    </p:spTree>
    <p:extLst>
      <p:ext uri="{BB962C8B-B14F-4D97-AF65-F5344CB8AC3E}">
        <p14:creationId xmlns:p14="http://schemas.microsoft.com/office/powerpoint/2010/main" val="350470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24CB-5748-C786-D3A7-5509437E5BF9}"/>
              </a:ext>
            </a:extLst>
          </p:cNvPr>
          <p:cNvSpPr>
            <a:spLocks noGrp="1"/>
          </p:cNvSpPr>
          <p:nvPr>
            <p:ph type="title"/>
          </p:nvPr>
        </p:nvSpPr>
        <p:spPr>
          <a:xfrm>
            <a:off x="782690" y="332656"/>
            <a:ext cx="9143998" cy="1020762"/>
          </a:xfrm>
        </p:spPr>
        <p:txBody>
          <a:bodyPr/>
          <a:lstStyle/>
          <a:p>
            <a:r>
              <a:rPr lang="en-GB" dirty="0"/>
              <a:t>What is taught and when?</a:t>
            </a:r>
          </a:p>
        </p:txBody>
      </p:sp>
      <p:sp>
        <p:nvSpPr>
          <p:cNvPr id="6" name="TextBox 5">
            <a:extLst>
              <a:ext uri="{FF2B5EF4-FFF2-40B4-BE49-F238E27FC236}">
                <a16:creationId xmlns:a16="http://schemas.microsoft.com/office/drawing/2014/main" id="{2AD996AC-5CE2-37BF-8223-4FEA58AC1C8C}"/>
              </a:ext>
            </a:extLst>
          </p:cNvPr>
          <p:cNvSpPr txBox="1"/>
          <p:nvPr/>
        </p:nvSpPr>
        <p:spPr>
          <a:xfrm>
            <a:off x="765820" y="1844824"/>
            <a:ext cx="6096000" cy="4154984"/>
          </a:xfrm>
          <a:prstGeom prst="rect">
            <a:avLst/>
          </a:prstGeom>
          <a:noFill/>
        </p:spPr>
        <p:txBody>
          <a:bodyPr wrap="square">
            <a:spAutoFit/>
          </a:bodyPr>
          <a:lstStyle/>
          <a:p>
            <a:r>
              <a:rPr lang="en-GB" sz="2400" dirty="0">
                <a:latin typeface="+mj-lt"/>
              </a:rPr>
              <a:t>This term we are teaching Level 2. These are the first group of letters and sounds your child will learn. </a:t>
            </a:r>
          </a:p>
          <a:p>
            <a:endParaRPr lang="en-GB" sz="2400" dirty="0">
              <a:latin typeface="+mj-lt"/>
            </a:endParaRPr>
          </a:p>
          <a:p>
            <a:r>
              <a:rPr lang="en-GB" sz="2400" dirty="0">
                <a:latin typeface="+mj-lt"/>
              </a:rPr>
              <a:t>• We start teaching from week 2 of Reception. </a:t>
            </a:r>
          </a:p>
          <a:p>
            <a:endParaRPr lang="en-GB" sz="2400" dirty="0">
              <a:latin typeface="+mj-lt"/>
            </a:endParaRPr>
          </a:p>
          <a:p>
            <a:r>
              <a:rPr lang="en-GB" sz="2400" dirty="0">
                <a:latin typeface="+mj-lt"/>
              </a:rPr>
              <a:t>• The lessons are fun, interactive, engaging and have been designed to gradually build over time. </a:t>
            </a:r>
          </a:p>
        </p:txBody>
      </p:sp>
      <p:graphicFrame>
        <p:nvGraphicFramePr>
          <p:cNvPr id="7" name="Table 9">
            <a:extLst>
              <a:ext uri="{FF2B5EF4-FFF2-40B4-BE49-F238E27FC236}">
                <a16:creationId xmlns:a16="http://schemas.microsoft.com/office/drawing/2014/main" id="{ECA7B4B9-C708-504C-9232-4C3D02F92DFD}"/>
              </a:ext>
            </a:extLst>
          </p:cNvPr>
          <p:cNvGraphicFramePr>
            <a:graphicFrameLocks noGrp="1"/>
          </p:cNvGraphicFramePr>
          <p:nvPr>
            <p:extLst>
              <p:ext uri="{D42A27DB-BD31-4B8C-83A1-F6EECF244321}">
                <p14:modId xmlns:p14="http://schemas.microsoft.com/office/powerpoint/2010/main" val="3123475275"/>
              </p:ext>
            </p:extLst>
          </p:nvPr>
        </p:nvGraphicFramePr>
        <p:xfrm>
          <a:off x="7030516" y="1844824"/>
          <a:ext cx="4865235" cy="4447055"/>
        </p:xfrm>
        <a:graphic>
          <a:graphicData uri="http://schemas.openxmlformats.org/drawingml/2006/table">
            <a:tbl>
              <a:tblPr firstRow="1" bandRow="1">
                <a:tableStyleId>{69CF1AB2-1976-4502-BF36-3FF5EA218861}</a:tableStyleId>
              </a:tblPr>
              <a:tblGrid>
                <a:gridCol w="1085715">
                  <a:extLst>
                    <a:ext uri="{9D8B030D-6E8A-4147-A177-3AD203B41FA5}">
                      <a16:colId xmlns:a16="http://schemas.microsoft.com/office/drawing/2014/main" val="1682929283"/>
                    </a:ext>
                  </a:extLst>
                </a:gridCol>
                <a:gridCol w="1229360">
                  <a:extLst>
                    <a:ext uri="{9D8B030D-6E8A-4147-A177-3AD203B41FA5}">
                      <a16:colId xmlns:a16="http://schemas.microsoft.com/office/drawing/2014/main" val="3701263940"/>
                    </a:ext>
                  </a:extLst>
                </a:gridCol>
                <a:gridCol w="1503680">
                  <a:extLst>
                    <a:ext uri="{9D8B030D-6E8A-4147-A177-3AD203B41FA5}">
                      <a16:colId xmlns:a16="http://schemas.microsoft.com/office/drawing/2014/main" val="335328544"/>
                    </a:ext>
                  </a:extLst>
                </a:gridCol>
                <a:gridCol w="1046480">
                  <a:extLst>
                    <a:ext uri="{9D8B030D-6E8A-4147-A177-3AD203B41FA5}">
                      <a16:colId xmlns:a16="http://schemas.microsoft.com/office/drawing/2014/main" val="992766723"/>
                    </a:ext>
                  </a:extLst>
                </a:gridCol>
              </a:tblGrid>
              <a:tr h="875160">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Twinkl Phonics Level</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1D3E2E"/>
                    </a:solidFill>
                  </a:tcPr>
                </a:tc>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Number of Teaching Weeks</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1D3E2E"/>
                    </a:solidFill>
                  </a:tcPr>
                </a:tc>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Recommended Year Group (UK schools)</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1D3E2E"/>
                    </a:solidFill>
                  </a:tcPr>
                </a:tc>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Age of Children</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1D3E2E"/>
                    </a:solidFill>
                  </a:tcPr>
                </a:tc>
                <a:extLst>
                  <a:ext uri="{0D108BD9-81ED-4DB2-BD59-A6C34878D82A}">
                    <a16:rowId xmlns:a16="http://schemas.microsoft.com/office/drawing/2014/main" val="3169302827"/>
                  </a:ext>
                </a:extLst>
              </a:tr>
              <a:tr h="629160">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Level 1</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653C8F"/>
                    </a:solidFill>
                  </a:tcPr>
                </a:tc>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36</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653C8F"/>
                    </a:solidFill>
                  </a:tcPr>
                </a:tc>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Nursery/Preschool</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653C8F"/>
                    </a:solidFill>
                  </a:tcPr>
                </a:tc>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3-4 years</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653C8F"/>
                    </a:solidFill>
                  </a:tcPr>
                </a:tc>
                <a:extLst>
                  <a:ext uri="{0D108BD9-81ED-4DB2-BD59-A6C34878D82A}">
                    <a16:rowId xmlns:a16="http://schemas.microsoft.com/office/drawing/2014/main" val="1813175632"/>
                  </a:ext>
                </a:extLst>
              </a:tr>
              <a:tr h="588547">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Level 2</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rgbClr val="1D3E2E"/>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F0821B"/>
                    </a:solidFill>
                  </a:tcPr>
                </a:tc>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7</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rgbClr val="1D3E2E"/>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F0821B"/>
                    </a:solidFill>
                  </a:tcPr>
                </a:tc>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Reception</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rgbClr val="1D3E2E"/>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F0821B"/>
                    </a:solidFill>
                  </a:tcPr>
                </a:tc>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4-5 years</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rgbClr val="1D3E2E"/>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F0821B"/>
                    </a:solidFill>
                  </a:tcPr>
                </a:tc>
                <a:extLst>
                  <a:ext uri="{0D108BD9-81ED-4DB2-BD59-A6C34878D82A}">
                    <a16:rowId xmlns:a16="http://schemas.microsoft.com/office/drawing/2014/main" val="106038539"/>
                  </a:ext>
                </a:extLst>
              </a:tr>
              <a:tr h="588547">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Level 3</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rgbClr val="1D3E2E"/>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CB4793"/>
                    </a:solidFill>
                  </a:tcPr>
                </a:tc>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12</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rgbClr val="1D3E2E"/>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CB4793"/>
                    </a:solidFill>
                  </a:tcPr>
                </a:tc>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Reception</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rgbClr val="1D3E2E"/>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CB4793"/>
                    </a:solidFill>
                  </a:tcPr>
                </a:tc>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4-5 years</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rgbClr val="1D3E2E"/>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CB4793"/>
                    </a:solidFill>
                  </a:tcPr>
                </a:tc>
                <a:extLst>
                  <a:ext uri="{0D108BD9-81ED-4DB2-BD59-A6C34878D82A}">
                    <a16:rowId xmlns:a16="http://schemas.microsoft.com/office/drawing/2014/main" val="1820950687"/>
                  </a:ext>
                </a:extLst>
              </a:tr>
              <a:tr h="588547">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Level 4</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rgbClr val="1D3E2E"/>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049640"/>
                    </a:solidFill>
                  </a:tcPr>
                </a:tc>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5</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rgbClr val="1D3E2E"/>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049640"/>
                    </a:solidFill>
                  </a:tcPr>
                </a:tc>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Reception</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rgbClr val="1D3E2E"/>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049640"/>
                    </a:solidFill>
                  </a:tcPr>
                </a:tc>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4-5 years</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rgbClr val="1D3E2E"/>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049640"/>
                    </a:solidFill>
                  </a:tcPr>
                </a:tc>
                <a:extLst>
                  <a:ext uri="{0D108BD9-81ED-4DB2-BD59-A6C34878D82A}">
                    <a16:rowId xmlns:a16="http://schemas.microsoft.com/office/drawing/2014/main" val="1714208310"/>
                  </a:ext>
                </a:extLst>
              </a:tr>
              <a:tr h="588547">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Level 5</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rgbClr val="1D3E2E"/>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FAB002"/>
                    </a:solidFill>
                  </a:tcPr>
                </a:tc>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30</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rgbClr val="1D3E2E"/>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FAB002"/>
                    </a:solidFill>
                  </a:tcPr>
                </a:tc>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Year 1 </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rgbClr val="1D3E2E"/>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FAB002"/>
                    </a:solidFill>
                  </a:tcPr>
                </a:tc>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5-6 years</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rgbClr val="1D3E2E"/>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FAB002"/>
                    </a:solidFill>
                  </a:tcPr>
                </a:tc>
                <a:extLst>
                  <a:ext uri="{0D108BD9-81ED-4DB2-BD59-A6C34878D82A}">
                    <a16:rowId xmlns:a16="http://schemas.microsoft.com/office/drawing/2014/main" val="1320035833"/>
                  </a:ext>
                </a:extLst>
              </a:tr>
              <a:tr h="588547">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Level 6</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rgbClr val="1D3E2E"/>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00938F"/>
                    </a:solidFill>
                  </a:tcPr>
                </a:tc>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30</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rgbClr val="1D3E2E"/>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00938F"/>
                    </a:solidFill>
                  </a:tcPr>
                </a:tc>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Year 2</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rgbClr val="1D3E2E"/>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00938F"/>
                    </a:solidFill>
                  </a:tcPr>
                </a:tc>
                <a:tc>
                  <a:txBody>
                    <a:bodyPr/>
                    <a:lstStyle/>
                    <a:p>
                      <a:pPr algn="ctr"/>
                      <a:endParaRPr lang="en-US" sz="1100" dirty="0">
                        <a:solidFill>
                          <a:schemeClr val="bg1"/>
                        </a:solidFill>
                        <a:latin typeface="Roboto" panose="02000000000000000000" pitchFamily="2" charset="0"/>
                        <a:ea typeface="Roboto" panose="02000000000000000000" pitchFamily="2" charset="0"/>
                      </a:endParaRPr>
                    </a:p>
                    <a:p>
                      <a:pPr algn="ctr"/>
                      <a:r>
                        <a:rPr lang="en-US" sz="1100" dirty="0">
                          <a:solidFill>
                            <a:schemeClr val="bg1"/>
                          </a:solidFill>
                          <a:latin typeface="Roboto" panose="02000000000000000000" pitchFamily="2" charset="0"/>
                          <a:ea typeface="Roboto" panose="02000000000000000000" pitchFamily="2" charset="0"/>
                        </a:rPr>
                        <a:t>6-7 years</a:t>
                      </a:r>
                    </a:p>
                  </a:txBody>
                  <a:tcPr>
                    <a:lnL w="19050" cap="flat" cmpd="sng" algn="ctr">
                      <a:solidFill>
                        <a:srgbClr val="1D3E2E"/>
                      </a:solidFill>
                      <a:prstDash val="solid"/>
                      <a:round/>
                      <a:headEnd type="none" w="med" len="med"/>
                      <a:tailEnd type="none" w="med" len="med"/>
                    </a:lnL>
                    <a:lnR w="19050" cap="flat" cmpd="sng" algn="ctr">
                      <a:solidFill>
                        <a:srgbClr val="1D3E2E"/>
                      </a:solidFill>
                      <a:prstDash val="solid"/>
                      <a:round/>
                      <a:headEnd type="none" w="med" len="med"/>
                      <a:tailEnd type="none" w="med" len="med"/>
                    </a:lnR>
                    <a:lnT w="19050" cap="flat" cmpd="sng" algn="ctr">
                      <a:solidFill>
                        <a:srgbClr val="1D3E2E"/>
                      </a:solidFill>
                      <a:prstDash val="solid"/>
                      <a:round/>
                      <a:headEnd type="none" w="med" len="med"/>
                      <a:tailEnd type="none" w="med" len="med"/>
                    </a:lnT>
                    <a:lnB w="19050" cap="flat" cmpd="sng" algn="ctr">
                      <a:solidFill>
                        <a:srgbClr val="1D3E2E"/>
                      </a:solidFill>
                      <a:prstDash val="solid"/>
                      <a:round/>
                      <a:headEnd type="none" w="med" len="med"/>
                      <a:tailEnd type="none" w="med" len="med"/>
                    </a:lnB>
                    <a:solidFill>
                      <a:srgbClr val="00938F"/>
                    </a:solidFill>
                  </a:tcPr>
                </a:tc>
                <a:extLst>
                  <a:ext uri="{0D108BD9-81ED-4DB2-BD59-A6C34878D82A}">
                    <a16:rowId xmlns:a16="http://schemas.microsoft.com/office/drawing/2014/main" val="1138334149"/>
                  </a:ext>
                </a:extLst>
              </a:tr>
            </a:tbl>
          </a:graphicData>
        </a:graphic>
      </p:graphicFrame>
    </p:spTree>
    <p:extLst>
      <p:ext uri="{BB962C8B-B14F-4D97-AF65-F5344CB8AC3E}">
        <p14:creationId xmlns:p14="http://schemas.microsoft.com/office/powerpoint/2010/main" val="85387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C4D28-3EED-14A5-51AD-3A925F0FD598}"/>
              </a:ext>
            </a:extLst>
          </p:cNvPr>
          <p:cNvSpPr>
            <a:spLocks noGrp="1"/>
          </p:cNvSpPr>
          <p:nvPr>
            <p:ph type="title"/>
          </p:nvPr>
        </p:nvSpPr>
        <p:spPr/>
        <p:txBody>
          <a:bodyPr/>
          <a:lstStyle/>
          <a:p>
            <a:r>
              <a:rPr lang="en-GB" dirty="0"/>
              <a:t>Let’s say the Level 2 sounds</a:t>
            </a:r>
          </a:p>
        </p:txBody>
      </p:sp>
      <p:pic>
        <p:nvPicPr>
          <p:cNvPr id="6" name="Picture 5">
            <a:extLst>
              <a:ext uri="{FF2B5EF4-FFF2-40B4-BE49-F238E27FC236}">
                <a16:creationId xmlns:a16="http://schemas.microsoft.com/office/drawing/2014/main" id="{D3471694-B9DB-0EE4-A8FC-2C4B7CC16839}"/>
              </a:ext>
            </a:extLst>
          </p:cNvPr>
          <p:cNvPicPr>
            <a:picLocks noChangeAspect="1"/>
          </p:cNvPicPr>
          <p:nvPr/>
        </p:nvPicPr>
        <p:blipFill>
          <a:blip r:embed="rId2"/>
          <a:srcRect t="24800" b="8001"/>
          <a:stretch/>
        </p:blipFill>
        <p:spPr>
          <a:xfrm>
            <a:off x="2828698" y="1700808"/>
            <a:ext cx="6531429" cy="4608512"/>
          </a:xfrm>
          <a:prstGeom prst="rect">
            <a:avLst/>
          </a:prstGeom>
        </p:spPr>
      </p:pic>
    </p:spTree>
    <p:extLst>
      <p:ext uri="{BB962C8B-B14F-4D97-AF65-F5344CB8AC3E}">
        <p14:creationId xmlns:p14="http://schemas.microsoft.com/office/powerpoint/2010/main" val="164834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4E5D-949B-92C1-C586-0840A932D4D3}"/>
              </a:ext>
            </a:extLst>
          </p:cNvPr>
          <p:cNvSpPr>
            <a:spLocks noGrp="1"/>
          </p:cNvSpPr>
          <p:nvPr>
            <p:ph type="title"/>
          </p:nvPr>
        </p:nvSpPr>
        <p:spPr>
          <a:xfrm>
            <a:off x="1522414" y="274638"/>
            <a:ext cx="9143998" cy="1020762"/>
          </a:xfrm>
        </p:spPr>
        <p:txBody>
          <a:bodyPr vert="horz" lIns="91440" tIns="45720" rIns="91440" bIns="45720" rtlCol="0" anchor="b">
            <a:normAutofit/>
          </a:bodyPr>
          <a:lstStyle/>
          <a:p>
            <a:r>
              <a:rPr lang="en-GB" dirty="0"/>
              <a:t>We teach blending so your child learns to read</a:t>
            </a:r>
          </a:p>
        </p:txBody>
      </p:sp>
      <p:sp>
        <p:nvSpPr>
          <p:cNvPr id="6" name="TextBox 5">
            <a:extLst>
              <a:ext uri="{FF2B5EF4-FFF2-40B4-BE49-F238E27FC236}">
                <a16:creationId xmlns:a16="http://schemas.microsoft.com/office/drawing/2014/main" id="{FFFE818C-94A5-EF05-5126-45DD7276B175}"/>
              </a:ext>
            </a:extLst>
          </p:cNvPr>
          <p:cNvSpPr txBox="1"/>
          <p:nvPr/>
        </p:nvSpPr>
        <p:spPr>
          <a:xfrm>
            <a:off x="1522413" y="1905000"/>
            <a:ext cx="4419599" cy="4267200"/>
          </a:xfrm>
          <a:prstGeom prst="rect">
            <a:avLst/>
          </a:prstGeom>
        </p:spPr>
        <p:txBody>
          <a:bodyPr vert="horz" lIns="91440" tIns="45720" rIns="91440" bIns="45720" rtlCol="0">
            <a:normAutofit lnSpcReduction="10000"/>
          </a:bodyPr>
          <a:lstStyle/>
          <a:p>
            <a:pPr marL="274320" indent="-274320">
              <a:lnSpc>
                <a:spcPct val="90000"/>
              </a:lnSpc>
              <a:spcBef>
                <a:spcPts val="1800"/>
              </a:spcBef>
              <a:buSzPct val="100000"/>
              <a:buFont typeface="Arial" pitchFamily="34" charset="0"/>
              <a:buChar char="▪"/>
            </a:pPr>
            <a:r>
              <a:rPr lang="en-US" sz="2400" dirty="0">
                <a:latin typeface="+mj-lt"/>
              </a:rPr>
              <a:t>Teacher-led blending is taught throughout Level  2. </a:t>
            </a:r>
          </a:p>
          <a:p>
            <a:pPr marL="274320" indent="-274320">
              <a:lnSpc>
                <a:spcPct val="90000"/>
              </a:lnSpc>
              <a:spcBef>
                <a:spcPts val="1800"/>
              </a:spcBef>
              <a:buSzPct val="100000"/>
              <a:buFont typeface="Arial" pitchFamily="34" charset="0"/>
              <a:buChar char="▪"/>
            </a:pPr>
            <a:endParaRPr lang="en-US" sz="2400" dirty="0">
              <a:latin typeface="+mj-lt"/>
            </a:endParaRPr>
          </a:p>
          <a:p>
            <a:pPr marL="274320" indent="-274320">
              <a:lnSpc>
                <a:spcPct val="90000"/>
              </a:lnSpc>
              <a:spcBef>
                <a:spcPts val="1800"/>
              </a:spcBef>
              <a:buSzPct val="100000"/>
              <a:buFont typeface="Arial" pitchFamily="34" charset="0"/>
              <a:buChar char="▪"/>
            </a:pPr>
            <a:r>
              <a:rPr lang="en-US" sz="2400" dirty="0">
                <a:latin typeface="+mj-lt"/>
              </a:rPr>
              <a:t>Our aim to is to teach every child to blend by Christmas. </a:t>
            </a:r>
          </a:p>
          <a:p>
            <a:pPr marL="274320" indent="-274320">
              <a:lnSpc>
                <a:spcPct val="90000"/>
              </a:lnSpc>
              <a:spcBef>
                <a:spcPts val="1800"/>
              </a:spcBef>
              <a:buSzPct val="100000"/>
              <a:buFont typeface="Arial" pitchFamily="34" charset="0"/>
              <a:buChar char="▪"/>
            </a:pPr>
            <a:endParaRPr lang="en-US" sz="2400" dirty="0">
              <a:latin typeface="+mj-lt"/>
            </a:endParaRPr>
          </a:p>
          <a:p>
            <a:pPr marL="274320" indent="-274320">
              <a:lnSpc>
                <a:spcPct val="90000"/>
              </a:lnSpc>
              <a:spcBef>
                <a:spcPts val="1800"/>
              </a:spcBef>
              <a:buSzPct val="100000"/>
              <a:buFont typeface="Arial" pitchFamily="34" charset="0"/>
              <a:buChar char="▪"/>
            </a:pPr>
            <a:r>
              <a:rPr lang="en-US" sz="2400" dirty="0">
                <a:latin typeface="+mj-lt"/>
              </a:rPr>
              <a:t> We will inform you if your child needs additional practice.</a:t>
            </a:r>
          </a:p>
        </p:txBody>
      </p:sp>
      <p:pic>
        <p:nvPicPr>
          <p:cNvPr id="5122" name="Picture 2" descr="Blending — Reading Doctor | Apps for ...">
            <a:extLst>
              <a:ext uri="{FF2B5EF4-FFF2-40B4-BE49-F238E27FC236}">
                <a16:creationId xmlns:a16="http://schemas.microsoft.com/office/drawing/2014/main" id="{CE6AFA3E-55A1-F39F-2E80-A9C814474E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46815" y="2933700"/>
            <a:ext cx="4419598" cy="2209799"/>
          </a:xfrm>
          <a:prstGeom prst="rect">
            <a:avLst/>
          </a:prstGeom>
          <a:solidFill>
            <a:srgbClr val="FFFFFF"/>
          </a:solidFill>
        </p:spPr>
      </p:pic>
    </p:spTree>
    <p:extLst>
      <p:ext uri="{BB962C8B-B14F-4D97-AF65-F5344CB8AC3E}">
        <p14:creationId xmlns:p14="http://schemas.microsoft.com/office/powerpoint/2010/main" val="216583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8DD5B-0503-6300-B12F-2B8637093327}"/>
              </a:ext>
            </a:extLst>
          </p:cNvPr>
          <p:cNvSpPr>
            <a:spLocks noGrp="1"/>
          </p:cNvSpPr>
          <p:nvPr>
            <p:ph type="title"/>
          </p:nvPr>
        </p:nvSpPr>
        <p:spPr>
          <a:xfrm>
            <a:off x="1522414" y="274638"/>
            <a:ext cx="9143998" cy="1020762"/>
          </a:xfrm>
        </p:spPr>
        <p:txBody>
          <a:bodyPr vert="horz" lIns="91440" tIns="45720" rIns="91440" bIns="45720" rtlCol="0" anchor="b">
            <a:normAutofit/>
          </a:bodyPr>
          <a:lstStyle/>
          <a:p>
            <a:r>
              <a:rPr lang="en-GB" dirty="0"/>
              <a:t>Spelling</a:t>
            </a:r>
          </a:p>
        </p:txBody>
      </p:sp>
      <p:sp>
        <p:nvSpPr>
          <p:cNvPr id="6" name="TextBox 5">
            <a:extLst>
              <a:ext uri="{FF2B5EF4-FFF2-40B4-BE49-F238E27FC236}">
                <a16:creationId xmlns:a16="http://schemas.microsoft.com/office/drawing/2014/main" id="{0AE342E6-3B29-5935-7813-DF5686F36CE1}"/>
              </a:ext>
            </a:extLst>
          </p:cNvPr>
          <p:cNvSpPr txBox="1"/>
          <p:nvPr/>
        </p:nvSpPr>
        <p:spPr>
          <a:xfrm>
            <a:off x="981844" y="1905000"/>
            <a:ext cx="4419599" cy="4267200"/>
          </a:xfrm>
          <a:prstGeom prst="rect">
            <a:avLst/>
          </a:prstGeom>
        </p:spPr>
        <p:txBody>
          <a:bodyPr vert="horz" lIns="91440" tIns="45720" rIns="91440" bIns="45720" rtlCol="0">
            <a:normAutofit/>
          </a:bodyPr>
          <a:lstStyle/>
          <a:p>
            <a:pPr marL="274320" indent="-274320">
              <a:lnSpc>
                <a:spcPct val="90000"/>
              </a:lnSpc>
              <a:spcBef>
                <a:spcPts val="1800"/>
              </a:spcBef>
              <a:buSzPct val="100000"/>
              <a:buFont typeface="Arial" pitchFamily="34" charset="0"/>
              <a:buChar char="▪"/>
            </a:pPr>
            <a:r>
              <a:rPr lang="en-US" sz="2000" dirty="0">
                <a:latin typeface="+mj-lt"/>
              </a:rPr>
              <a:t>Your child will be taught how to spell simple words, using the graphemes they have been taught. </a:t>
            </a:r>
          </a:p>
          <a:p>
            <a:pPr marL="274320" indent="-274320">
              <a:lnSpc>
                <a:spcPct val="90000"/>
              </a:lnSpc>
              <a:spcBef>
                <a:spcPts val="1800"/>
              </a:spcBef>
              <a:buSzPct val="100000"/>
              <a:buFont typeface="Arial" pitchFamily="34" charset="0"/>
              <a:buChar char="▪"/>
            </a:pPr>
            <a:r>
              <a:rPr lang="en-US" sz="2000" dirty="0">
                <a:latin typeface="+mj-lt"/>
              </a:rPr>
              <a:t>Robot Rick will help them:</a:t>
            </a:r>
          </a:p>
          <a:p>
            <a:pPr marL="274320" indent="-274320">
              <a:lnSpc>
                <a:spcPct val="90000"/>
              </a:lnSpc>
              <a:spcBef>
                <a:spcPts val="1800"/>
              </a:spcBef>
              <a:buSzPct val="100000"/>
              <a:buFont typeface="Arial" pitchFamily="34" charset="0"/>
              <a:buChar char="▪"/>
            </a:pPr>
            <a:r>
              <a:rPr lang="en-US" sz="2000" dirty="0">
                <a:latin typeface="+mj-lt"/>
              </a:rPr>
              <a:t>Say the word. </a:t>
            </a:r>
          </a:p>
          <a:p>
            <a:pPr marL="274320" indent="-274320">
              <a:lnSpc>
                <a:spcPct val="90000"/>
              </a:lnSpc>
              <a:spcBef>
                <a:spcPts val="1800"/>
              </a:spcBef>
              <a:buSzPct val="100000"/>
              <a:buFont typeface="Arial" pitchFamily="34" charset="0"/>
              <a:buChar char="▪"/>
            </a:pPr>
            <a:r>
              <a:rPr lang="en-US" sz="2000" dirty="0">
                <a:latin typeface="+mj-lt"/>
              </a:rPr>
              <a:t>• Segment the sounds. </a:t>
            </a:r>
          </a:p>
          <a:p>
            <a:pPr marL="274320" indent="-274320">
              <a:lnSpc>
                <a:spcPct val="90000"/>
              </a:lnSpc>
              <a:spcBef>
                <a:spcPts val="1800"/>
              </a:spcBef>
              <a:buSzPct val="100000"/>
              <a:buFont typeface="Arial" pitchFamily="34" charset="0"/>
              <a:buChar char="▪"/>
            </a:pPr>
            <a:r>
              <a:rPr lang="en-US" sz="2000" dirty="0">
                <a:latin typeface="+mj-lt"/>
              </a:rPr>
              <a:t>• Count the sounds. </a:t>
            </a:r>
          </a:p>
          <a:p>
            <a:pPr marL="274320" indent="-274320">
              <a:lnSpc>
                <a:spcPct val="90000"/>
              </a:lnSpc>
              <a:spcBef>
                <a:spcPts val="1800"/>
              </a:spcBef>
              <a:buSzPct val="100000"/>
              <a:buFont typeface="Arial" pitchFamily="34" charset="0"/>
              <a:buChar char="▪"/>
            </a:pPr>
            <a:r>
              <a:rPr lang="en-US" sz="2000" dirty="0">
                <a:latin typeface="+mj-lt"/>
              </a:rPr>
              <a:t>• Write them down.</a:t>
            </a:r>
          </a:p>
        </p:txBody>
      </p:sp>
      <p:pic>
        <p:nvPicPr>
          <p:cNvPr id="8" name="Picture 7" descr="A screenshot of a computer&#10;&#10;Description automatically generated">
            <a:extLst>
              <a:ext uri="{FF2B5EF4-FFF2-40B4-BE49-F238E27FC236}">
                <a16:creationId xmlns:a16="http://schemas.microsoft.com/office/drawing/2014/main" id="{1F8698F5-A3C2-D312-9A3D-CD115BDA08D0}"/>
              </a:ext>
            </a:extLst>
          </p:cNvPr>
          <p:cNvPicPr>
            <a:picLocks noChangeAspect="1"/>
          </p:cNvPicPr>
          <p:nvPr/>
        </p:nvPicPr>
        <p:blipFill>
          <a:blip r:embed="rId2"/>
          <a:srcRect l="29053" t="24801" r="29053" b="16409"/>
          <a:stretch/>
        </p:blipFill>
        <p:spPr>
          <a:xfrm>
            <a:off x="7174532" y="1905000"/>
            <a:ext cx="3314336" cy="4267200"/>
          </a:xfrm>
          <a:prstGeom prst="rect">
            <a:avLst/>
          </a:prstGeom>
          <a:noFill/>
        </p:spPr>
      </p:pic>
    </p:spTree>
    <p:extLst>
      <p:ext uri="{BB962C8B-B14F-4D97-AF65-F5344CB8AC3E}">
        <p14:creationId xmlns:p14="http://schemas.microsoft.com/office/powerpoint/2010/main" val="41205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887C-157C-79B7-50EB-98217D014C2E}"/>
              </a:ext>
            </a:extLst>
          </p:cNvPr>
          <p:cNvSpPr>
            <a:spLocks noGrp="1"/>
          </p:cNvSpPr>
          <p:nvPr>
            <p:ph type="title"/>
          </p:nvPr>
        </p:nvSpPr>
        <p:spPr>
          <a:xfrm>
            <a:off x="1522414" y="274638"/>
            <a:ext cx="9143998" cy="1020762"/>
          </a:xfrm>
        </p:spPr>
        <p:txBody>
          <a:bodyPr vert="horz" lIns="91440" tIns="45720" rIns="91440" bIns="45720" rtlCol="0" anchor="b">
            <a:normAutofit/>
          </a:bodyPr>
          <a:lstStyle/>
          <a:p>
            <a:r>
              <a:rPr lang="en-GB" dirty="0"/>
              <a:t>Handwriting</a:t>
            </a:r>
          </a:p>
        </p:txBody>
      </p:sp>
      <p:sp>
        <p:nvSpPr>
          <p:cNvPr id="6" name="TextBox 5">
            <a:extLst>
              <a:ext uri="{FF2B5EF4-FFF2-40B4-BE49-F238E27FC236}">
                <a16:creationId xmlns:a16="http://schemas.microsoft.com/office/drawing/2014/main" id="{0E47EC45-A260-7777-CF91-3F351B14767D}"/>
              </a:ext>
            </a:extLst>
          </p:cNvPr>
          <p:cNvSpPr txBox="1"/>
          <p:nvPr/>
        </p:nvSpPr>
        <p:spPr>
          <a:xfrm>
            <a:off x="1522413" y="1905000"/>
            <a:ext cx="4419599" cy="4267200"/>
          </a:xfrm>
          <a:prstGeom prst="rect">
            <a:avLst/>
          </a:prstGeom>
        </p:spPr>
        <p:txBody>
          <a:bodyPr vert="horz" lIns="91440" tIns="45720" rIns="91440" bIns="45720" rtlCol="0">
            <a:normAutofit/>
          </a:bodyPr>
          <a:lstStyle/>
          <a:p>
            <a:pPr marL="274320" indent="-274320">
              <a:lnSpc>
                <a:spcPct val="90000"/>
              </a:lnSpc>
              <a:spcBef>
                <a:spcPts val="1800"/>
              </a:spcBef>
              <a:buSzPct val="100000"/>
              <a:buFont typeface="Arial" pitchFamily="34" charset="0"/>
              <a:buChar char="▪"/>
            </a:pPr>
            <a:r>
              <a:rPr lang="en-US" sz="3200" dirty="0">
                <a:latin typeface="+mj-lt"/>
              </a:rPr>
              <a:t>They will </a:t>
            </a:r>
            <a:r>
              <a:rPr lang="en-US" sz="3200" dirty="0" err="1">
                <a:latin typeface="+mj-lt"/>
              </a:rPr>
              <a:t>practise</a:t>
            </a:r>
            <a:r>
              <a:rPr lang="en-US" sz="3200" dirty="0">
                <a:latin typeface="+mj-lt"/>
              </a:rPr>
              <a:t> daily the correct formation of letters using our mnemonic phrases and pictures for support. </a:t>
            </a:r>
          </a:p>
        </p:txBody>
      </p:sp>
      <p:pic>
        <p:nvPicPr>
          <p:cNvPr id="8" name="Picture 7" descr="A screenshot of a computer&#10;&#10;Description automatically generated">
            <a:extLst>
              <a:ext uri="{FF2B5EF4-FFF2-40B4-BE49-F238E27FC236}">
                <a16:creationId xmlns:a16="http://schemas.microsoft.com/office/drawing/2014/main" id="{E2756375-2EF3-25E5-2D41-30E6A05780A3}"/>
              </a:ext>
            </a:extLst>
          </p:cNvPr>
          <p:cNvPicPr>
            <a:picLocks noChangeAspect="1"/>
          </p:cNvPicPr>
          <p:nvPr/>
        </p:nvPicPr>
        <p:blipFill>
          <a:blip r:embed="rId3"/>
          <a:srcRect l="33163" t="51680" r="35667" b="6408"/>
          <a:stretch/>
        </p:blipFill>
        <p:spPr>
          <a:xfrm>
            <a:off x="7246540" y="1905000"/>
            <a:ext cx="2666264" cy="3888432"/>
          </a:xfrm>
          <a:prstGeom prst="rect">
            <a:avLst/>
          </a:prstGeom>
          <a:noFill/>
        </p:spPr>
      </p:pic>
    </p:spTree>
    <p:extLst>
      <p:ext uri="{BB962C8B-B14F-4D97-AF65-F5344CB8AC3E}">
        <p14:creationId xmlns:p14="http://schemas.microsoft.com/office/powerpoint/2010/main" val="227796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6A71-586C-1541-3796-D35493A27F93}"/>
              </a:ext>
            </a:extLst>
          </p:cNvPr>
          <p:cNvSpPr>
            <a:spLocks noGrp="1"/>
          </p:cNvSpPr>
          <p:nvPr>
            <p:ph type="title"/>
          </p:nvPr>
        </p:nvSpPr>
        <p:spPr/>
        <p:txBody>
          <a:bodyPr/>
          <a:lstStyle/>
          <a:p>
            <a:r>
              <a:rPr lang="en-GB" dirty="0"/>
              <a:t>Homework</a:t>
            </a:r>
          </a:p>
        </p:txBody>
      </p:sp>
      <p:grpSp>
        <p:nvGrpSpPr>
          <p:cNvPr id="6" name="Group 5">
            <a:extLst>
              <a:ext uri="{FF2B5EF4-FFF2-40B4-BE49-F238E27FC236}">
                <a16:creationId xmlns:a16="http://schemas.microsoft.com/office/drawing/2014/main" id="{445664C9-89B0-0E39-D0B0-CA82C674E871}"/>
              </a:ext>
            </a:extLst>
          </p:cNvPr>
          <p:cNvGrpSpPr/>
          <p:nvPr/>
        </p:nvGrpSpPr>
        <p:grpSpPr>
          <a:xfrm>
            <a:off x="778657" y="2204864"/>
            <a:ext cx="2736304" cy="3024291"/>
            <a:chOff x="765820" y="2348880"/>
            <a:chExt cx="2736304" cy="3024291"/>
          </a:xfrm>
        </p:grpSpPr>
        <p:sp>
          <p:nvSpPr>
            <p:cNvPr id="5" name="TextBox 4">
              <a:extLst>
                <a:ext uri="{FF2B5EF4-FFF2-40B4-BE49-F238E27FC236}">
                  <a16:creationId xmlns:a16="http://schemas.microsoft.com/office/drawing/2014/main" id="{36C7FB95-F12E-B0D0-5CE9-BC1E3E70BCA9}"/>
                </a:ext>
              </a:extLst>
            </p:cNvPr>
            <p:cNvSpPr txBox="1"/>
            <p:nvPr/>
          </p:nvSpPr>
          <p:spPr>
            <a:xfrm>
              <a:off x="765820" y="2348880"/>
              <a:ext cx="2736304" cy="978729"/>
            </a:xfrm>
            <a:prstGeom prst="rect">
              <a:avLst/>
            </a:prstGeom>
            <a:noFill/>
          </p:spPr>
          <p:txBody>
            <a:bodyPr wrap="square" rtlCol="0">
              <a:spAutoFit/>
            </a:bodyPr>
            <a:lstStyle/>
            <a:p>
              <a:pPr>
                <a:lnSpc>
                  <a:spcPct val="90000"/>
                </a:lnSpc>
              </a:pPr>
              <a:r>
                <a:rPr lang="en-GB" sz="4000" dirty="0">
                  <a:latin typeface="+mj-lt"/>
                </a:rPr>
                <a:t>Reading</a:t>
              </a:r>
            </a:p>
            <a:p>
              <a:pPr>
                <a:lnSpc>
                  <a:spcPct val="90000"/>
                </a:lnSpc>
              </a:pPr>
              <a:endParaRPr lang="en-GB" sz="2400" dirty="0"/>
            </a:p>
          </p:txBody>
        </p:sp>
        <p:pic>
          <p:nvPicPr>
            <p:cNvPr id="1030" name="Picture 6" descr="Best reading scheme books for early readers | TheSchoolRun">
              <a:extLst>
                <a:ext uri="{FF2B5EF4-FFF2-40B4-BE49-F238E27FC236}">
                  <a16:creationId xmlns:a16="http://schemas.microsoft.com/office/drawing/2014/main" id="{096D7F30-6781-9081-1A98-158E4208F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20" y="2945809"/>
              <a:ext cx="2269368" cy="24273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12B5140F-2368-CC71-77B2-DC59CACD9062}"/>
              </a:ext>
            </a:extLst>
          </p:cNvPr>
          <p:cNvGrpSpPr/>
          <p:nvPr/>
        </p:nvGrpSpPr>
        <p:grpSpPr>
          <a:xfrm>
            <a:off x="3803385" y="2222376"/>
            <a:ext cx="3790750" cy="3212998"/>
            <a:chOff x="4175870" y="3004443"/>
            <a:chExt cx="3790750" cy="3212998"/>
          </a:xfrm>
        </p:grpSpPr>
        <p:sp>
          <p:nvSpPr>
            <p:cNvPr id="7" name="TextBox 6">
              <a:extLst>
                <a:ext uri="{FF2B5EF4-FFF2-40B4-BE49-F238E27FC236}">
                  <a16:creationId xmlns:a16="http://schemas.microsoft.com/office/drawing/2014/main" id="{5D62C2CD-9E47-5A4B-9BE1-BE82BD5734A7}"/>
                </a:ext>
              </a:extLst>
            </p:cNvPr>
            <p:cNvSpPr txBox="1"/>
            <p:nvPr/>
          </p:nvSpPr>
          <p:spPr>
            <a:xfrm>
              <a:off x="5302324" y="3004443"/>
              <a:ext cx="2448274" cy="646331"/>
            </a:xfrm>
            <a:prstGeom prst="rect">
              <a:avLst/>
            </a:prstGeom>
            <a:noFill/>
          </p:spPr>
          <p:txBody>
            <a:bodyPr wrap="square" rtlCol="0">
              <a:spAutoFit/>
            </a:bodyPr>
            <a:lstStyle/>
            <a:p>
              <a:pPr>
                <a:lnSpc>
                  <a:spcPct val="90000"/>
                </a:lnSpc>
              </a:pPr>
              <a:r>
                <a:rPr lang="en-GB" sz="4000" dirty="0">
                  <a:latin typeface="+mj-lt"/>
                </a:rPr>
                <a:t>Maths</a:t>
              </a:r>
            </a:p>
          </p:txBody>
        </p:sp>
        <p:pic>
          <p:nvPicPr>
            <p:cNvPr id="1032" name="Picture 8">
              <a:extLst>
                <a:ext uri="{FF2B5EF4-FFF2-40B4-BE49-F238E27FC236}">
                  <a16:creationId xmlns:a16="http://schemas.microsoft.com/office/drawing/2014/main" id="{E09D87BE-346B-04F5-9D5E-731DAF324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870" y="3591996"/>
              <a:ext cx="3790750" cy="26254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DED4744D-B15D-AF29-3E5C-D407C1A520DB}"/>
              </a:ext>
            </a:extLst>
          </p:cNvPr>
          <p:cNvGrpSpPr/>
          <p:nvPr/>
        </p:nvGrpSpPr>
        <p:grpSpPr>
          <a:xfrm>
            <a:off x="7924075" y="2410889"/>
            <a:ext cx="3796621" cy="2818265"/>
            <a:chOff x="7924075" y="2410889"/>
            <a:chExt cx="3796621" cy="2818265"/>
          </a:xfrm>
        </p:grpSpPr>
        <p:sp>
          <p:nvSpPr>
            <p:cNvPr id="9" name="TextBox 8">
              <a:extLst>
                <a:ext uri="{FF2B5EF4-FFF2-40B4-BE49-F238E27FC236}">
                  <a16:creationId xmlns:a16="http://schemas.microsoft.com/office/drawing/2014/main" id="{9724D924-D0F6-E78D-76BF-3801820C97DE}"/>
                </a:ext>
              </a:extLst>
            </p:cNvPr>
            <p:cNvSpPr txBox="1"/>
            <p:nvPr/>
          </p:nvSpPr>
          <p:spPr>
            <a:xfrm>
              <a:off x="8792991" y="2410889"/>
              <a:ext cx="2376264" cy="646331"/>
            </a:xfrm>
            <a:prstGeom prst="rect">
              <a:avLst/>
            </a:prstGeom>
            <a:noFill/>
          </p:spPr>
          <p:txBody>
            <a:bodyPr wrap="square" rtlCol="0">
              <a:spAutoFit/>
            </a:bodyPr>
            <a:lstStyle/>
            <a:p>
              <a:pPr>
                <a:lnSpc>
                  <a:spcPct val="90000"/>
                </a:lnSpc>
              </a:pPr>
              <a:r>
                <a:rPr lang="en-GB" sz="4000" dirty="0">
                  <a:latin typeface="+mj-lt"/>
                </a:rPr>
                <a:t>Phonics</a:t>
              </a:r>
            </a:p>
          </p:txBody>
        </p:sp>
        <p:pic>
          <p:nvPicPr>
            <p:cNvPr id="11" name="Picture 10">
              <a:extLst>
                <a:ext uri="{FF2B5EF4-FFF2-40B4-BE49-F238E27FC236}">
                  <a16:creationId xmlns:a16="http://schemas.microsoft.com/office/drawing/2014/main" id="{465A5902-47C8-51B1-4C52-89926FBFA5DF}"/>
                </a:ext>
              </a:extLst>
            </p:cNvPr>
            <p:cNvPicPr>
              <a:picLocks noChangeAspect="1"/>
            </p:cNvPicPr>
            <p:nvPr/>
          </p:nvPicPr>
          <p:blipFill>
            <a:blip r:embed="rId4"/>
            <a:srcRect l="21644" t="28620" r="22824" b="9490"/>
            <a:stretch/>
          </p:blipFill>
          <p:spPr>
            <a:xfrm>
              <a:off x="7924075" y="3007727"/>
              <a:ext cx="3796621" cy="2221427"/>
            </a:xfrm>
            <a:prstGeom prst="rect">
              <a:avLst/>
            </a:prstGeom>
          </p:spPr>
        </p:pic>
      </p:grpSp>
    </p:spTree>
    <p:extLst>
      <p:ext uri="{BB962C8B-B14F-4D97-AF65-F5344CB8AC3E}">
        <p14:creationId xmlns:p14="http://schemas.microsoft.com/office/powerpoint/2010/main" val="144536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1336-88F2-AB8C-76EA-CD8D3C4C062E}"/>
              </a:ext>
            </a:extLst>
          </p:cNvPr>
          <p:cNvSpPr>
            <a:spLocks noGrp="1"/>
          </p:cNvSpPr>
          <p:nvPr>
            <p:ph type="title"/>
          </p:nvPr>
        </p:nvSpPr>
        <p:spPr>
          <a:xfrm>
            <a:off x="2494012" y="260648"/>
            <a:ext cx="6588222" cy="1020762"/>
          </a:xfrm>
        </p:spPr>
        <p:txBody>
          <a:bodyPr/>
          <a:lstStyle/>
          <a:p>
            <a:pPr algn="ctr"/>
            <a:r>
              <a:rPr lang="en-GB" dirty="0"/>
              <a:t>Reading day</a:t>
            </a:r>
          </a:p>
        </p:txBody>
      </p:sp>
      <p:sp>
        <p:nvSpPr>
          <p:cNvPr id="6" name="TextBox 5">
            <a:extLst>
              <a:ext uri="{FF2B5EF4-FFF2-40B4-BE49-F238E27FC236}">
                <a16:creationId xmlns:a16="http://schemas.microsoft.com/office/drawing/2014/main" id="{44D91F0A-260D-56DA-9ED8-6BDB91C41B34}"/>
              </a:ext>
            </a:extLst>
          </p:cNvPr>
          <p:cNvSpPr txBox="1"/>
          <p:nvPr/>
        </p:nvSpPr>
        <p:spPr>
          <a:xfrm>
            <a:off x="567798" y="1281410"/>
            <a:ext cx="11053228" cy="5262979"/>
          </a:xfrm>
          <a:prstGeom prst="rect">
            <a:avLst/>
          </a:prstGeom>
          <a:noFill/>
        </p:spPr>
        <p:txBody>
          <a:bodyPr wrap="square">
            <a:spAutoFit/>
          </a:bodyPr>
          <a:lstStyle/>
          <a:p>
            <a:endParaRPr lang="en-GB" sz="2400" dirty="0">
              <a:latin typeface="+mj-lt"/>
            </a:endParaRPr>
          </a:p>
          <a:p>
            <a:r>
              <a:rPr lang="en-GB" sz="2400" dirty="0">
                <a:latin typeface="+mj-lt"/>
              </a:rPr>
              <a:t>Your child will have been given a special day that they will need to return their old book and receive a new one. On this day, the teacher or LSA will read and discuss the book and review any sounds and tricky words that have been previously learnt. The book will not be changed if it is not handed in on this day.</a:t>
            </a:r>
          </a:p>
          <a:p>
            <a:endParaRPr lang="en-GB" sz="2400" dirty="0">
              <a:latin typeface="+mj-lt"/>
            </a:endParaRPr>
          </a:p>
          <a:p>
            <a:r>
              <a:rPr lang="en-GB" sz="2400" dirty="0">
                <a:latin typeface="+mj-lt"/>
              </a:rPr>
              <a:t>Please record in your child’s diary if you have read with them. This is important as it is your chance to communicate with us and share how your child got on with the book. A short message is fine. </a:t>
            </a:r>
          </a:p>
          <a:p>
            <a:pPr algn="ctr"/>
            <a:r>
              <a:rPr lang="en-GB" sz="2400" dirty="0">
                <a:latin typeface="+mj-lt"/>
              </a:rPr>
              <a:t>PLEASE READ AT LEAST FOUR TIMES A WEEK.</a:t>
            </a:r>
          </a:p>
          <a:p>
            <a:endParaRPr lang="en-GB" sz="2400" b="1" dirty="0">
              <a:latin typeface="+mj-lt"/>
            </a:endParaRPr>
          </a:p>
        </p:txBody>
      </p:sp>
    </p:spTree>
    <p:extLst>
      <p:ext uri="{BB962C8B-B14F-4D97-AF65-F5344CB8AC3E}">
        <p14:creationId xmlns:p14="http://schemas.microsoft.com/office/powerpoint/2010/main" val="289274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88959" y="332656"/>
            <a:ext cx="9143998" cy="1020762"/>
          </a:xfrm>
        </p:spPr>
        <p:txBody>
          <a:bodyPr rtlCol="0"/>
          <a:lstStyle/>
          <a:p>
            <a:pPr rtl="0"/>
            <a:r>
              <a:rPr lang="en-GB" dirty="0"/>
              <a:t>How many times have you read today?</a:t>
            </a:r>
          </a:p>
        </p:txBody>
      </p:sp>
      <p:pic>
        <p:nvPicPr>
          <p:cNvPr id="1026" name="Picture 2" descr="Idioms in newspapers - About Words - Cambridge Dictionary blog">
            <a:extLst>
              <a:ext uri="{FF2B5EF4-FFF2-40B4-BE49-F238E27FC236}">
                <a16:creationId xmlns:a16="http://schemas.microsoft.com/office/drawing/2014/main" id="{92AEE625-EF0C-A5B1-81CB-12C8F77544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1455" y="4266525"/>
            <a:ext cx="3387706" cy="22588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Text messaging program helps boost ...">
            <a:extLst>
              <a:ext uri="{FF2B5EF4-FFF2-40B4-BE49-F238E27FC236}">
                <a16:creationId xmlns:a16="http://schemas.microsoft.com/office/drawing/2014/main" id="{BF78D1A2-E139-71B9-0E70-82A986692E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928" r="14944"/>
          <a:stretch/>
        </p:blipFill>
        <p:spPr bwMode="auto">
          <a:xfrm>
            <a:off x="8779161" y="1702096"/>
            <a:ext cx="2643435" cy="2544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2" name="Picture 8" descr="Cooking instruction label hi-res stock photography and images - Alamy">
            <a:extLst>
              <a:ext uri="{FF2B5EF4-FFF2-40B4-BE49-F238E27FC236}">
                <a16:creationId xmlns:a16="http://schemas.microsoft.com/office/drawing/2014/main" id="{9A9E71FE-64CA-30C7-B7FA-0DC5E12561A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529" b="10101"/>
          <a:stretch/>
        </p:blipFill>
        <p:spPr bwMode="auto">
          <a:xfrm>
            <a:off x="3340194" y="1682406"/>
            <a:ext cx="3073804" cy="21977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4" name="Picture 10" descr="Tesco Shopping Receipt Stock Photo - Alamy">
            <a:extLst>
              <a:ext uri="{FF2B5EF4-FFF2-40B4-BE49-F238E27FC236}">
                <a16:creationId xmlns:a16="http://schemas.microsoft.com/office/drawing/2014/main" id="{9EDF03BE-B84B-D9F9-B1CE-5015B6B11C6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220" t="1701" r="8183" b="8000"/>
          <a:stretch/>
        </p:blipFill>
        <p:spPr bwMode="auto">
          <a:xfrm>
            <a:off x="558715" y="2230547"/>
            <a:ext cx="2344447" cy="4032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80135-A3A7-0333-F050-4FE043BEAA88}"/>
              </a:ext>
            </a:extLst>
          </p:cNvPr>
          <p:cNvSpPr>
            <a:spLocks noGrp="1"/>
          </p:cNvSpPr>
          <p:nvPr>
            <p:ph type="title"/>
          </p:nvPr>
        </p:nvSpPr>
        <p:spPr>
          <a:xfrm>
            <a:off x="1522414" y="274638"/>
            <a:ext cx="9143998" cy="1020762"/>
          </a:xfrm>
        </p:spPr>
        <p:txBody>
          <a:bodyPr vert="horz" lIns="91440" tIns="45720" rIns="91440" bIns="45720" rtlCol="0" anchor="b">
            <a:normAutofit/>
          </a:bodyPr>
          <a:lstStyle/>
          <a:p>
            <a:r>
              <a:rPr lang="en-GB" dirty="0"/>
              <a:t>Listening to your child read their decodable book</a:t>
            </a:r>
          </a:p>
        </p:txBody>
      </p:sp>
      <p:sp>
        <p:nvSpPr>
          <p:cNvPr id="6" name="TextBox 5">
            <a:extLst>
              <a:ext uri="{FF2B5EF4-FFF2-40B4-BE49-F238E27FC236}">
                <a16:creationId xmlns:a16="http://schemas.microsoft.com/office/drawing/2014/main" id="{AF6A08D2-4240-D3DB-4034-8AFF5AF6BEB1}"/>
              </a:ext>
            </a:extLst>
          </p:cNvPr>
          <p:cNvSpPr txBox="1"/>
          <p:nvPr/>
        </p:nvSpPr>
        <p:spPr>
          <a:xfrm>
            <a:off x="1522413" y="1905000"/>
            <a:ext cx="4419599" cy="4267200"/>
          </a:xfrm>
          <a:prstGeom prst="rect">
            <a:avLst/>
          </a:prstGeom>
        </p:spPr>
        <p:txBody>
          <a:bodyPr vert="horz" lIns="91440" tIns="45720" rIns="91440" bIns="45720" rtlCol="0">
            <a:normAutofit fontScale="92500"/>
          </a:bodyPr>
          <a:lstStyle/>
          <a:p>
            <a:pPr marL="274320" indent="-274320">
              <a:lnSpc>
                <a:spcPct val="90000"/>
              </a:lnSpc>
              <a:spcBef>
                <a:spcPts val="1800"/>
              </a:spcBef>
              <a:buSzPct val="100000"/>
              <a:buFont typeface="Arial" pitchFamily="34" charset="0"/>
              <a:buChar char="▪"/>
            </a:pPr>
            <a:r>
              <a:rPr lang="en-US" sz="2400" dirty="0">
                <a:latin typeface="+mj-lt"/>
              </a:rPr>
              <a:t>Your child should be able to read most of their book without your help. </a:t>
            </a:r>
          </a:p>
          <a:p>
            <a:pPr marL="274320" indent="-274320">
              <a:lnSpc>
                <a:spcPct val="90000"/>
              </a:lnSpc>
              <a:spcBef>
                <a:spcPts val="1800"/>
              </a:spcBef>
              <a:buSzPct val="100000"/>
              <a:buFont typeface="Arial" pitchFamily="34" charset="0"/>
              <a:buChar char="▪"/>
            </a:pPr>
            <a:r>
              <a:rPr lang="en-US" sz="2400" dirty="0">
                <a:latin typeface="+mj-lt"/>
              </a:rPr>
              <a:t>They might sound out words and blend them before they read them fluently. </a:t>
            </a:r>
          </a:p>
          <a:p>
            <a:pPr marL="274320" indent="-274320">
              <a:lnSpc>
                <a:spcPct val="90000"/>
              </a:lnSpc>
              <a:spcBef>
                <a:spcPts val="1800"/>
              </a:spcBef>
              <a:buSzPct val="100000"/>
              <a:buFont typeface="Arial" pitchFamily="34" charset="0"/>
              <a:buChar char="▪"/>
            </a:pPr>
            <a:r>
              <a:rPr lang="en-US" sz="2400" dirty="0">
                <a:latin typeface="+mj-lt"/>
              </a:rPr>
              <a:t>If they can’t read a word, read it to them. </a:t>
            </a:r>
          </a:p>
          <a:p>
            <a:pPr marL="274320" indent="-274320">
              <a:lnSpc>
                <a:spcPct val="90000"/>
              </a:lnSpc>
              <a:spcBef>
                <a:spcPts val="1800"/>
              </a:spcBef>
              <a:buSzPct val="100000"/>
              <a:buFont typeface="Arial" pitchFamily="34" charset="0"/>
              <a:buChar char="▪"/>
            </a:pPr>
            <a:r>
              <a:rPr lang="en-US" sz="2400" dirty="0">
                <a:latin typeface="+mj-lt"/>
              </a:rPr>
              <a:t>Talk about the book and celebrate their success.</a:t>
            </a:r>
          </a:p>
        </p:txBody>
      </p:sp>
      <p:pic>
        <p:nvPicPr>
          <p:cNvPr id="6146" name="Picture 2" descr="Big Cat Phonics for Little Wandle ...">
            <a:extLst>
              <a:ext uri="{FF2B5EF4-FFF2-40B4-BE49-F238E27FC236}">
                <a16:creationId xmlns:a16="http://schemas.microsoft.com/office/drawing/2014/main" id="{10E742D5-40FE-4E04-D322-22C0EC1CF8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46815" y="1943596"/>
            <a:ext cx="4419598" cy="4190008"/>
          </a:xfrm>
          <a:prstGeom prst="rect">
            <a:avLst/>
          </a:prstGeom>
          <a:solidFill>
            <a:srgbClr val="FFFFFF"/>
          </a:solidFill>
        </p:spPr>
      </p:pic>
    </p:spTree>
    <p:extLst>
      <p:ext uri="{BB962C8B-B14F-4D97-AF65-F5344CB8AC3E}">
        <p14:creationId xmlns:p14="http://schemas.microsoft.com/office/powerpoint/2010/main" val="178969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8096-997B-92DA-EA06-69E7409BC2AC}"/>
              </a:ext>
            </a:extLst>
          </p:cNvPr>
          <p:cNvSpPr>
            <a:spLocks noGrp="1"/>
          </p:cNvSpPr>
          <p:nvPr>
            <p:ph type="title"/>
          </p:nvPr>
        </p:nvSpPr>
        <p:spPr>
          <a:xfrm>
            <a:off x="1522414" y="274638"/>
            <a:ext cx="9143998" cy="1020762"/>
          </a:xfrm>
        </p:spPr>
        <p:txBody>
          <a:bodyPr vert="horz" lIns="91440" tIns="45720" rIns="91440" bIns="45720" rtlCol="0" anchor="b">
            <a:normAutofit/>
          </a:bodyPr>
          <a:lstStyle/>
          <a:p>
            <a:r>
              <a:rPr lang="en-GB" dirty="0"/>
              <a:t>Reading a wordless book</a:t>
            </a:r>
          </a:p>
        </p:txBody>
      </p:sp>
      <p:sp>
        <p:nvSpPr>
          <p:cNvPr id="6" name="TextBox 5">
            <a:extLst>
              <a:ext uri="{FF2B5EF4-FFF2-40B4-BE49-F238E27FC236}">
                <a16:creationId xmlns:a16="http://schemas.microsoft.com/office/drawing/2014/main" id="{AF68B5E0-CD90-797C-6E8F-5B7E36FB3760}"/>
              </a:ext>
            </a:extLst>
          </p:cNvPr>
          <p:cNvSpPr txBox="1"/>
          <p:nvPr/>
        </p:nvSpPr>
        <p:spPr>
          <a:xfrm>
            <a:off x="1522413" y="1905000"/>
            <a:ext cx="4419599" cy="4267200"/>
          </a:xfrm>
          <a:prstGeom prst="rect">
            <a:avLst/>
          </a:prstGeom>
        </p:spPr>
        <p:txBody>
          <a:bodyPr vert="horz" lIns="91440" tIns="45720" rIns="91440" bIns="45720" rtlCol="0">
            <a:normAutofit/>
          </a:bodyPr>
          <a:lstStyle/>
          <a:p>
            <a:pPr marL="274320" indent="-274320">
              <a:lnSpc>
                <a:spcPct val="90000"/>
              </a:lnSpc>
              <a:spcBef>
                <a:spcPts val="1800"/>
              </a:spcBef>
              <a:buSzPct val="100000"/>
              <a:buFont typeface="Arial" pitchFamily="34" charset="0"/>
              <a:buChar char="▪"/>
            </a:pPr>
            <a:r>
              <a:rPr lang="en-US" sz="2000"/>
              <a:t>Wordless books are invaluable as they teach reading behaviours and early reading skills to children who are not blending – yet! </a:t>
            </a:r>
          </a:p>
          <a:p>
            <a:pPr marL="274320" indent="-274320">
              <a:lnSpc>
                <a:spcPct val="90000"/>
              </a:lnSpc>
              <a:spcBef>
                <a:spcPts val="1800"/>
              </a:spcBef>
              <a:buSzPct val="100000"/>
              <a:buFont typeface="Arial" pitchFamily="34" charset="0"/>
              <a:buChar char="▪"/>
            </a:pPr>
            <a:r>
              <a:rPr lang="en-US" sz="2000"/>
              <a:t>• Talk about the pictures. </a:t>
            </a:r>
          </a:p>
          <a:p>
            <a:pPr marL="274320" indent="-274320">
              <a:lnSpc>
                <a:spcPct val="90000"/>
              </a:lnSpc>
              <a:spcBef>
                <a:spcPts val="1800"/>
              </a:spcBef>
              <a:buSzPct val="100000"/>
              <a:buFont typeface="Arial" pitchFamily="34" charset="0"/>
              <a:buChar char="▪"/>
            </a:pPr>
            <a:endParaRPr lang="en-US" sz="2000"/>
          </a:p>
          <a:p>
            <a:pPr marL="274320" indent="-274320">
              <a:lnSpc>
                <a:spcPct val="90000"/>
              </a:lnSpc>
              <a:spcBef>
                <a:spcPts val="1800"/>
              </a:spcBef>
              <a:buSzPct val="100000"/>
              <a:buFont typeface="Arial" pitchFamily="34" charset="0"/>
              <a:buChar char="▪"/>
            </a:pPr>
            <a:r>
              <a:rPr lang="en-US" sz="2000"/>
              <a:t>• Point to the images in the circles and find them on the page. </a:t>
            </a:r>
          </a:p>
          <a:p>
            <a:pPr marL="274320" indent="-274320">
              <a:lnSpc>
                <a:spcPct val="90000"/>
              </a:lnSpc>
              <a:spcBef>
                <a:spcPts val="1800"/>
              </a:spcBef>
              <a:buSzPct val="100000"/>
              <a:buFont typeface="Arial" pitchFamily="34" charset="0"/>
              <a:buChar char="▪"/>
            </a:pPr>
            <a:endParaRPr lang="en-US" sz="2000"/>
          </a:p>
          <a:p>
            <a:pPr marL="274320" indent="-274320">
              <a:lnSpc>
                <a:spcPct val="90000"/>
              </a:lnSpc>
              <a:spcBef>
                <a:spcPts val="1800"/>
              </a:spcBef>
              <a:buSzPct val="100000"/>
              <a:buFont typeface="Arial" pitchFamily="34" charset="0"/>
              <a:buChar char="▪"/>
            </a:pPr>
            <a:r>
              <a:rPr lang="en-US" sz="2000"/>
              <a:t>• Encourage your child to make links from the book to their experiences.</a:t>
            </a:r>
          </a:p>
        </p:txBody>
      </p:sp>
      <p:pic>
        <p:nvPicPr>
          <p:cNvPr id="7170" name="Picture 2" descr="Five wordless books that tell their stories with pictures and imagination  alone">
            <a:extLst>
              <a:ext uri="{FF2B5EF4-FFF2-40B4-BE49-F238E27FC236}">
                <a16:creationId xmlns:a16="http://schemas.microsoft.com/office/drawing/2014/main" id="{283F7F65-C512-7796-2840-445444AB73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6382444" y="2420888"/>
            <a:ext cx="5291156" cy="2777856"/>
          </a:xfrm>
          <a:prstGeom prst="rect">
            <a:avLst/>
          </a:prstGeom>
          <a:solidFill>
            <a:srgbClr val="FFFFFF"/>
          </a:solidFill>
        </p:spPr>
      </p:pic>
    </p:spTree>
    <p:extLst>
      <p:ext uri="{BB962C8B-B14F-4D97-AF65-F5344CB8AC3E}">
        <p14:creationId xmlns:p14="http://schemas.microsoft.com/office/powerpoint/2010/main" val="147570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AFF7-C987-134E-6783-C94AD273632A}"/>
              </a:ext>
            </a:extLst>
          </p:cNvPr>
          <p:cNvSpPr>
            <a:spLocks noGrp="1"/>
          </p:cNvSpPr>
          <p:nvPr>
            <p:ph type="title"/>
          </p:nvPr>
        </p:nvSpPr>
        <p:spPr/>
        <p:txBody>
          <a:bodyPr/>
          <a:lstStyle/>
          <a:p>
            <a:r>
              <a:rPr lang="en-GB" dirty="0"/>
              <a:t>Read to your child</a:t>
            </a:r>
          </a:p>
        </p:txBody>
      </p:sp>
      <p:sp>
        <p:nvSpPr>
          <p:cNvPr id="10" name="TextBox 9">
            <a:extLst>
              <a:ext uri="{FF2B5EF4-FFF2-40B4-BE49-F238E27FC236}">
                <a16:creationId xmlns:a16="http://schemas.microsoft.com/office/drawing/2014/main" id="{993AD4DF-1274-8775-49F5-A3826F7C8AA2}"/>
              </a:ext>
            </a:extLst>
          </p:cNvPr>
          <p:cNvSpPr txBox="1"/>
          <p:nvPr/>
        </p:nvSpPr>
        <p:spPr>
          <a:xfrm>
            <a:off x="477788" y="1689715"/>
            <a:ext cx="7920880" cy="4893647"/>
          </a:xfrm>
          <a:prstGeom prst="rect">
            <a:avLst/>
          </a:prstGeom>
          <a:noFill/>
        </p:spPr>
        <p:txBody>
          <a:bodyPr wrap="square">
            <a:spAutoFit/>
          </a:bodyPr>
          <a:lstStyle/>
          <a:p>
            <a:r>
              <a:rPr lang="en-GB" sz="2400" dirty="0">
                <a:latin typeface="+mj-lt"/>
              </a:rPr>
              <a:t>The shared book is for YOU to read: </a:t>
            </a:r>
          </a:p>
          <a:p>
            <a:endParaRPr lang="en-GB" sz="2400" dirty="0">
              <a:latin typeface="+mj-lt"/>
            </a:endParaRPr>
          </a:p>
          <a:p>
            <a:r>
              <a:rPr lang="en-GB" sz="2400" dirty="0">
                <a:latin typeface="+mj-lt"/>
              </a:rPr>
              <a:t>• Make the story sound as exciting as you can by changing your voice. </a:t>
            </a:r>
          </a:p>
          <a:p>
            <a:endParaRPr lang="en-GB" sz="2400" dirty="0">
              <a:latin typeface="+mj-lt"/>
            </a:endParaRPr>
          </a:p>
          <a:p>
            <a:r>
              <a:rPr lang="en-GB" sz="2400" dirty="0">
                <a:latin typeface="+mj-lt"/>
              </a:rPr>
              <a:t>• Talk with your child as much as you can: </a:t>
            </a:r>
          </a:p>
          <a:p>
            <a:endParaRPr lang="en-GB" sz="2400" dirty="0">
              <a:latin typeface="+mj-lt"/>
            </a:endParaRPr>
          </a:p>
          <a:p>
            <a:pPr marL="800100" lvl="1" indent="-342900">
              <a:buFont typeface="Courier New" panose="02070309020205020404" pitchFamily="49" charset="0"/>
              <a:buChar char="o"/>
            </a:pPr>
            <a:r>
              <a:rPr lang="en-GB" sz="2400" dirty="0">
                <a:latin typeface="+mj-lt"/>
              </a:rPr>
              <a:t>Introduce new and exciting language. </a:t>
            </a:r>
          </a:p>
          <a:p>
            <a:pPr marL="800100" lvl="1" indent="-342900">
              <a:buFont typeface="Courier New" panose="02070309020205020404" pitchFamily="49" charset="0"/>
              <a:buChar char="o"/>
            </a:pPr>
            <a:r>
              <a:rPr lang="en-GB" sz="2400" dirty="0">
                <a:latin typeface="+mj-lt"/>
              </a:rPr>
              <a:t>Encourage your child to use new vocabulary. </a:t>
            </a:r>
          </a:p>
          <a:p>
            <a:pPr marL="800100" lvl="1" indent="-342900">
              <a:buFont typeface="Courier New" panose="02070309020205020404" pitchFamily="49" charset="0"/>
              <a:buChar char="o"/>
            </a:pPr>
            <a:r>
              <a:rPr lang="en-GB" sz="2400" dirty="0">
                <a:latin typeface="+mj-lt"/>
              </a:rPr>
              <a:t>Make up sentences together. </a:t>
            </a:r>
          </a:p>
          <a:p>
            <a:pPr marL="800100" lvl="1" indent="-342900">
              <a:buFont typeface="Courier New" panose="02070309020205020404" pitchFamily="49" charset="0"/>
              <a:buChar char="o"/>
            </a:pPr>
            <a:r>
              <a:rPr lang="en-GB" sz="2400" dirty="0">
                <a:latin typeface="+mj-lt"/>
              </a:rPr>
              <a:t>Find different words to use. </a:t>
            </a:r>
          </a:p>
          <a:p>
            <a:pPr marL="800100" lvl="1" indent="-342900">
              <a:buFont typeface="Courier New" panose="02070309020205020404" pitchFamily="49" charset="0"/>
              <a:buChar char="o"/>
            </a:pPr>
            <a:r>
              <a:rPr lang="en-GB" sz="2400" dirty="0">
                <a:latin typeface="+mj-lt"/>
              </a:rPr>
              <a:t>Describe things you see.</a:t>
            </a:r>
          </a:p>
        </p:txBody>
      </p:sp>
      <p:pic>
        <p:nvPicPr>
          <p:cNvPr id="12" name="Picture 11">
            <a:extLst>
              <a:ext uri="{FF2B5EF4-FFF2-40B4-BE49-F238E27FC236}">
                <a16:creationId xmlns:a16="http://schemas.microsoft.com/office/drawing/2014/main" id="{47704795-6BE5-80A6-8491-EC6A07BFE9AB}"/>
              </a:ext>
            </a:extLst>
          </p:cNvPr>
          <p:cNvPicPr>
            <a:picLocks noChangeAspect="1"/>
          </p:cNvPicPr>
          <p:nvPr/>
        </p:nvPicPr>
        <p:blipFill>
          <a:blip r:embed="rId2"/>
          <a:srcRect l="24643" t="36350" r="5900" b="4004"/>
          <a:stretch/>
        </p:blipFill>
        <p:spPr>
          <a:xfrm>
            <a:off x="7805560" y="2852936"/>
            <a:ext cx="3977485" cy="35864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1600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71571-E843-A805-4A08-BBA6B3F11C06}"/>
              </a:ext>
            </a:extLst>
          </p:cNvPr>
          <p:cNvSpPr>
            <a:spLocks noGrp="1"/>
          </p:cNvSpPr>
          <p:nvPr>
            <p:ph type="title"/>
          </p:nvPr>
        </p:nvSpPr>
        <p:spPr/>
        <p:txBody>
          <a:bodyPr/>
          <a:lstStyle/>
          <a:p>
            <a:r>
              <a:rPr lang="en-GB" dirty="0"/>
              <a:t>Phonics</a:t>
            </a:r>
          </a:p>
        </p:txBody>
      </p:sp>
      <p:pic>
        <p:nvPicPr>
          <p:cNvPr id="8" name="Picture 7">
            <a:extLst>
              <a:ext uri="{FF2B5EF4-FFF2-40B4-BE49-F238E27FC236}">
                <a16:creationId xmlns:a16="http://schemas.microsoft.com/office/drawing/2014/main" id="{EE016809-4043-9175-E350-945FED606172}"/>
              </a:ext>
            </a:extLst>
          </p:cNvPr>
          <p:cNvPicPr>
            <a:picLocks noChangeAspect="1"/>
          </p:cNvPicPr>
          <p:nvPr/>
        </p:nvPicPr>
        <p:blipFill>
          <a:blip r:embed="rId2"/>
          <a:srcRect l="22234" t="28620" r="25187" b="16242"/>
          <a:stretch/>
        </p:blipFill>
        <p:spPr>
          <a:xfrm>
            <a:off x="5590356" y="254759"/>
            <a:ext cx="6408713" cy="3528392"/>
          </a:xfrm>
          <a:prstGeom prst="rect">
            <a:avLst/>
          </a:prstGeom>
        </p:spPr>
      </p:pic>
      <p:pic>
        <p:nvPicPr>
          <p:cNvPr id="6" name="Picture 5">
            <a:extLst>
              <a:ext uri="{FF2B5EF4-FFF2-40B4-BE49-F238E27FC236}">
                <a16:creationId xmlns:a16="http://schemas.microsoft.com/office/drawing/2014/main" id="{DFBD7448-C56D-9346-FFC2-E86F5B02C834}"/>
              </a:ext>
            </a:extLst>
          </p:cNvPr>
          <p:cNvPicPr>
            <a:picLocks noChangeAspect="1"/>
          </p:cNvPicPr>
          <p:nvPr/>
        </p:nvPicPr>
        <p:blipFill>
          <a:blip r:embed="rId3"/>
          <a:srcRect l="22234" t="52250" r="25187" b="3864"/>
          <a:stretch/>
        </p:blipFill>
        <p:spPr>
          <a:xfrm>
            <a:off x="4798268" y="3429000"/>
            <a:ext cx="6408712" cy="2808312"/>
          </a:xfrm>
          <a:prstGeom prst="rect">
            <a:avLst/>
          </a:prstGeom>
        </p:spPr>
      </p:pic>
      <p:sp>
        <p:nvSpPr>
          <p:cNvPr id="10" name="TextBox 9">
            <a:extLst>
              <a:ext uri="{FF2B5EF4-FFF2-40B4-BE49-F238E27FC236}">
                <a16:creationId xmlns:a16="http://schemas.microsoft.com/office/drawing/2014/main" id="{B411E570-1BA9-9AF1-B506-D261C0101AD1}"/>
              </a:ext>
            </a:extLst>
          </p:cNvPr>
          <p:cNvSpPr txBox="1"/>
          <p:nvPr/>
        </p:nvSpPr>
        <p:spPr>
          <a:xfrm>
            <a:off x="333772" y="2204864"/>
            <a:ext cx="4176464" cy="3785652"/>
          </a:xfrm>
          <a:prstGeom prst="rect">
            <a:avLst/>
          </a:prstGeom>
          <a:noFill/>
        </p:spPr>
        <p:txBody>
          <a:bodyPr wrap="square">
            <a:spAutoFit/>
          </a:bodyPr>
          <a:lstStyle/>
          <a:p>
            <a:r>
              <a:rPr lang="en-GB" sz="2400" dirty="0">
                <a:latin typeface="+mj-lt"/>
              </a:rPr>
              <a:t>Progression of Skills </a:t>
            </a:r>
          </a:p>
          <a:p>
            <a:endParaRPr lang="en-GB" dirty="0">
              <a:latin typeface="+mj-lt"/>
            </a:endParaRPr>
          </a:p>
          <a:p>
            <a:endParaRPr lang="en-GB" dirty="0">
              <a:latin typeface="+mj-lt"/>
            </a:endParaRPr>
          </a:p>
          <a:p>
            <a:r>
              <a:rPr lang="en-GB" dirty="0">
                <a:latin typeface="+mj-lt"/>
              </a:rPr>
              <a:t>Twinkl phonics cover all the essential phonics skills.</a:t>
            </a:r>
          </a:p>
          <a:p>
            <a:endParaRPr lang="en-GB" dirty="0">
              <a:latin typeface="+mj-lt"/>
            </a:endParaRPr>
          </a:p>
          <a:p>
            <a:r>
              <a:rPr lang="en-GB" dirty="0">
                <a:latin typeface="+mj-lt"/>
              </a:rPr>
              <a:t>From grapheme recognition to segmenting, each Level has its own unique combination of games that are focused on the different skills, graphemes and tricky words taught within each Level</a:t>
            </a:r>
            <a:r>
              <a:rPr lang="en-GB" dirty="0"/>
              <a:t>. </a:t>
            </a:r>
          </a:p>
        </p:txBody>
      </p:sp>
    </p:spTree>
    <p:extLst>
      <p:ext uri="{BB962C8B-B14F-4D97-AF65-F5344CB8AC3E}">
        <p14:creationId xmlns:p14="http://schemas.microsoft.com/office/powerpoint/2010/main" val="315409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AD1-EAB3-EFB7-03B5-C4E92E169015}"/>
              </a:ext>
            </a:extLst>
          </p:cNvPr>
          <p:cNvSpPr>
            <a:spLocks noGrp="1"/>
          </p:cNvSpPr>
          <p:nvPr>
            <p:ph type="title"/>
          </p:nvPr>
        </p:nvSpPr>
        <p:spPr/>
        <p:txBody>
          <a:bodyPr/>
          <a:lstStyle/>
          <a:p>
            <a:r>
              <a:rPr lang="en-GB" dirty="0"/>
              <a:t>How to access Twinkl phonics at home</a:t>
            </a:r>
          </a:p>
        </p:txBody>
      </p:sp>
      <p:pic>
        <p:nvPicPr>
          <p:cNvPr id="6" name="Picture 5">
            <a:extLst>
              <a:ext uri="{FF2B5EF4-FFF2-40B4-BE49-F238E27FC236}">
                <a16:creationId xmlns:a16="http://schemas.microsoft.com/office/drawing/2014/main" id="{58563947-86BE-C9A5-6DD1-F77D4B8A1ABF}"/>
              </a:ext>
            </a:extLst>
          </p:cNvPr>
          <p:cNvPicPr>
            <a:picLocks noChangeAspect="1"/>
          </p:cNvPicPr>
          <p:nvPr/>
        </p:nvPicPr>
        <p:blipFill>
          <a:blip r:embed="rId2"/>
          <a:srcRect l="28141" t="39873" r="29914" b="12865"/>
          <a:stretch/>
        </p:blipFill>
        <p:spPr>
          <a:xfrm>
            <a:off x="743969" y="2330906"/>
            <a:ext cx="5456708" cy="31857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406B8A8C-BE92-2065-A3AA-8F7EA0E22B47}"/>
                  </a:ext>
                </a:extLst>
              </p14:cNvPr>
              <p14:cNvContentPartPr/>
              <p14:nvPr/>
            </p14:nvContentPartPr>
            <p14:xfrm>
              <a:off x="10443411" y="3746040"/>
              <a:ext cx="585360" cy="164520"/>
            </p14:xfrm>
          </p:contentPart>
        </mc:Choice>
        <mc:Fallback xmlns="">
          <p:pic>
            <p:nvPicPr>
              <p:cNvPr id="9" name="Ink 8">
                <a:extLst>
                  <a:ext uri="{FF2B5EF4-FFF2-40B4-BE49-F238E27FC236}">
                    <a16:creationId xmlns:a16="http://schemas.microsoft.com/office/drawing/2014/main" id="{406B8A8C-BE92-2065-A3AA-8F7EA0E22B47}"/>
                  </a:ext>
                </a:extLst>
              </p:cNvPr>
              <p:cNvPicPr/>
              <p:nvPr/>
            </p:nvPicPr>
            <p:blipFill>
              <a:blip r:embed="rId5"/>
              <a:stretch>
                <a:fillRect/>
              </a:stretch>
            </p:blipFill>
            <p:spPr>
              <a:xfrm>
                <a:off x="10437291" y="3739920"/>
                <a:ext cx="597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8526B53F-339B-AFD7-EE31-7543845DAE7A}"/>
                  </a:ext>
                </a:extLst>
              </p14:cNvPr>
              <p14:cNvContentPartPr/>
              <p14:nvPr/>
            </p14:nvContentPartPr>
            <p14:xfrm>
              <a:off x="10324611" y="3983280"/>
              <a:ext cx="780840" cy="144360"/>
            </p14:xfrm>
          </p:contentPart>
        </mc:Choice>
        <mc:Fallback xmlns="">
          <p:pic>
            <p:nvPicPr>
              <p:cNvPr id="10" name="Ink 9">
                <a:extLst>
                  <a:ext uri="{FF2B5EF4-FFF2-40B4-BE49-F238E27FC236}">
                    <a16:creationId xmlns:a16="http://schemas.microsoft.com/office/drawing/2014/main" id="{8526B53F-339B-AFD7-EE31-7543845DAE7A}"/>
                  </a:ext>
                </a:extLst>
              </p:cNvPr>
              <p:cNvPicPr/>
              <p:nvPr/>
            </p:nvPicPr>
            <p:blipFill>
              <a:blip r:embed="rId7"/>
              <a:stretch>
                <a:fillRect/>
              </a:stretch>
            </p:blipFill>
            <p:spPr>
              <a:xfrm>
                <a:off x="10318491" y="3977160"/>
                <a:ext cx="793080" cy="156600"/>
              </a:xfrm>
              <a:prstGeom prst="rect">
                <a:avLst/>
              </a:prstGeom>
            </p:spPr>
          </p:pic>
        </mc:Fallback>
      </mc:AlternateContent>
      <p:grpSp>
        <p:nvGrpSpPr>
          <p:cNvPr id="4" name="Group 3">
            <a:extLst>
              <a:ext uri="{FF2B5EF4-FFF2-40B4-BE49-F238E27FC236}">
                <a16:creationId xmlns:a16="http://schemas.microsoft.com/office/drawing/2014/main" id="{0E65F965-A180-D138-F634-AE333FCC73FB}"/>
              </a:ext>
            </a:extLst>
          </p:cNvPr>
          <p:cNvGrpSpPr/>
          <p:nvPr/>
        </p:nvGrpSpPr>
        <p:grpSpPr>
          <a:xfrm>
            <a:off x="8562126" y="2461533"/>
            <a:ext cx="2736304" cy="2186835"/>
            <a:chOff x="8955314" y="2653365"/>
            <a:chExt cx="2736304" cy="2186835"/>
          </a:xfrm>
        </p:grpSpPr>
        <p:pic>
          <p:nvPicPr>
            <p:cNvPr id="8" name="Picture 7">
              <a:extLst>
                <a:ext uri="{FF2B5EF4-FFF2-40B4-BE49-F238E27FC236}">
                  <a16:creationId xmlns:a16="http://schemas.microsoft.com/office/drawing/2014/main" id="{74FA0686-9B14-1E1B-C123-0B0E7F6A9D43}"/>
                </a:ext>
              </a:extLst>
            </p:cNvPr>
            <p:cNvPicPr>
              <a:picLocks noChangeAspect="1"/>
            </p:cNvPicPr>
            <p:nvPr/>
          </p:nvPicPr>
          <p:blipFill>
            <a:blip r:embed="rId8"/>
            <a:srcRect l="51772" t="21453" r="25778" b="44373"/>
            <a:stretch/>
          </p:blipFill>
          <p:spPr>
            <a:xfrm>
              <a:off x="8955314" y="2653365"/>
              <a:ext cx="2736304" cy="2186835"/>
            </a:xfrm>
            <a:prstGeom prst="rect">
              <a:avLst/>
            </a:prstGeom>
          </p:spPr>
        </p:pic>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46AAD719-BF72-2552-23F5-285C89598E9A}"/>
                    </a:ext>
                  </a:extLst>
                </p14:cNvPr>
                <p14:cNvContentPartPr/>
                <p14:nvPr/>
              </p14:nvContentPartPr>
              <p14:xfrm>
                <a:off x="10722051" y="4288920"/>
                <a:ext cx="229320" cy="11880"/>
              </p14:xfrm>
            </p:contentPart>
          </mc:Choice>
          <mc:Fallback xmlns="">
            <p:pic>
              <p:nvPicPr>
                <p:cNvPr id="15" name="Ink 14">
                  <a:extLst>
                    <a:ext uri="{FF2B5EF4-FFF2-40B4-BE49-F238E27FC236}">
                      <a16:creationId xmlns:a16="http://schemas.microsoft.com/office/drawing/2014/main" id="{46AAD719-BF72-2552-23F5-285C89598E9A}"/>
                    </a:ext>
                  </a:extLst>
                </p:cNvPr>
                <p:cNvPicPr/>
                <p:nvPr/>
              </p:nvPicPr>
              <p:blipFill>
                <a:blip r:embed="rId10"/>
                <a:stretch>
                  <a:fillRect/>
                </a:stretch>
              </p:blipFill>
              <p:spPr>
                <a:xfrm>
                  <a:off x="10659051" y="4225920"/>
                  <a:ext cx="3549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EE3092A1-4F47-7F8B-E4D8-8A64940A58B3}"/>
                    </a:ext>
                  </a:extLst>
                </p14:cNvPr>
                <p14:cNvContentPartPr/>
                <p14:nvPr/>
              </p14:nvContentPartPr>
              <p14:xfrm>
                <a:off x="10419651" y="4048800"/>
                <a:ext cx="705960" cy="11520"/>
              </p14:xfrm>
            </p:contentPart>
          </mc:Choice>
          <mc:Fallback xmlns="">
            <p:pic>
              <p:nvPicPr>
                <p:cNvPr id="16" name="Ink 15">
                  <a:extLst>
                    <a:ext uri="{FF2B5EF4-FFF2-40B4-BE49-F238E27FC236}">
                      <a16:creationId xmlns:a16="http://schemas.microsoft.com/office/drawing/2014/main" id="{EE3092A1-4F47-7F8B-E4D8-8A64940A58B3}"/>
                    </a:ext>
                  </a:extLst>
                </p:cNvPr>
                <p:cNvPicPr/>
                <p:nvPr/>
              </p:nvPicPr>
              <p:blipFill>
                <a:blip r:embed="rId12"/>
                <a:stretch>
                  <a:fillRect/>
                </a:stretch>
              </p:blipFill>
              <p:spPr>
                <a:xfrm>
                  <a:off x="10356651" y="3985800"/>
                  <a:ext cx="8316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7CB52737-4EDB-1048-0624-0107D70744BB}"/>
                    </a:ext>
                  </a:extLst>
                </p14:cNvPr>
                <p14:cNvContentPartPr/>
                <p14:nvPr/>
              </p14:nvContentPartPr>
              <p14:xfrm>
                <a:off x="10482651" y="3840720"/>
                <a:ext cx="486360" cy="24120"/>
              </p14:xfrm>
            </p:contentPart>
          </mc:Choice>
          <mc:Fallback xmlns="">
            <p:pic>
              <p:nvPicPr>
                <p:cNvPr id="17" name="Ink 16">
                  <a:extLst>
                    <a:ext uri="{FF2B5EF4-FFF2-40B4-BE49-F238E27FC236}">
                      <a16:creationId xmlns:a16="http://schemas.microsoft.com/office/drawing/2014/main" id="{7CB52737-4EDB-1048-0624-0107D70744BB}"/>
                    </a:ext>
                  </a:extLst>
                </p:cNvPr>
                <p:cNvPicPr/>
                <p:nvPr/>
              </p:nvPicPr>
              <p:blipFill>
                <a:blip r:embed="rId14"/>
                <a:stretch>
                  <a:fillRect/>
                </a:stretch>
              </p:blipFill>
              <p:spPr>
                <a:xfrm>
                  <a:off x="10419651" y="3777720"/>
                  <a:ext cx="612000" cy="149760"/>
                </a:xfrm>
                <a:prstGeom prst="rect">
                  <a:avLst/>
                </a:prstGeom>
              </p:spPr>
            </p:pic>
          </mc:Fallback>
        </mc:AlternateContent>
      </p:grpSp>
      <p:sp>
        <p:nvSpPr>
          <p:cNvPr id="3" name="TextBox 2">
            <a:extLst>
              <a:ext uri="{FF2B5EF4-FFF2-40B4-BE49-F238E27FC236}">
                <a16:creationId xmlns:a16="http://schemas.microsoft.com/office/drawing/2014/main" id="{ABCA9192-0F77-AD88-A429-EF4E5847F35D}"/>
              </a:ext>
            </a:extLst>
          </p:cNvPr>
          <p:cNvSpPr txBox="1"/>
          <p:nvPr/>
        </p:nvSpPr>
        <p:spPr>
          <a:xfrm>
            <a:off x="5722744" y="5523726"/>
            <a:ext cx="5963461"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3200" dirty="0">
                <a:hlinkClick r:id="rId15"/>
              </a:rPr>
              <a:t>https://www.twinkl.co.uk/learn</a:t>
            </a:r>
            <a:endParaRPr lang="en-US" sz="3200"/>
          </a:p>
          <a:p>
            <a:pPr>
              <a:lnSpc>
                <a:spcPct val="90000"/>
              </a:lnSpc>
            </a:pPr>
            <a:endParaRPr lang="en-US" dirty="0"/>
          </a:p>
        </p:txBody>
      </p:sp>
    </p:spTree>
    <p:extLst>
      <p:ext uri="{BB962C8B-B14F-4D97-AF65-F5344CB8AC3E}">
        <p14:creationId xmlns:p14="http://schemas.microsoft.com/office/powerpoint/2010/main" val="274934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dirty="0"/>
              <a:t>Phonics</a:t>
            </a:r>
          </a:p>
        </p:txBody>
      </p:sp>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910261-700D-6FEE-B545-8B4C61AD0E00}"/>
              </a:ext>
            </a:extLst>
          </p:cNvPr>
          <p:cNvSpPr txBox="1"/>
          <p:nvPr/>
        </p:nvSpPr>
        <p:spPr>
          <a:xfrm>
            <a:off x="1413892" y="1268760"/>
            <a:ext cx="8064896" cy="3539430"/>
          </a:xfrm>
          <a:prstGeom prst="rect">
            <a:avLst/>
          </a:prstGeom>
          <a:noFill/>
        </p:spPr>
        <p:txBody>
          <a:bodyPr wrap="square">
            <a:spAutoFit/>
          </a:bodyPr>
          <a:lstStyle/>
          <a:p>
            <a:r>
              <a:rPr lang="en-GB" sz="2800" dirty="0">
                <a:latin typeface="+mj-lt"/>
              </a:rPr>
              <a:t>Our school has chosen the accredited Twinkl Phonics programme to teach early reading and spelling.</a:t>
            </a:r>
          </a:p>
          <a:p>
            <a:endParaRPr lang="en-GB" sz="2800" dirty="0">
              <a:latin typeface="+mj-lt"/>
            </a:endParaRPr>
          </a:p>
          <a:p>
            <a:r>
              <a:rPr lang="en-GB" sz="2800" dirty="0">
                <a:latin typeface="+mj-lt"/>
              </a:rPr>
              <a:t>Phonics is:</a:t>
            </a:r>
          </a:p>
          <a:p>
            <a:r>
              <a:rPr lang="en-GB" sz="2800" dirty="0">
                <a:latin typeface="+mj-lt"/>
              </a:rPr>
              <a:t>Making connections between the sounds of our spoken words and the letters that are used to write them down. </a:t>
            </a:r>
          </a:p>
        </p:txBody>
      </p:sp>
      <p:pic>
        <p:nvPicPr>
          <p:cNvPr id="2050" name="Picture 2" descr="9 reasons to choose Twinkl Phonics ...">
            <a:extLst>
              <a:ext uri="{FF2B5EF4-FFF2-40B4-BE49-F238E27FC236}">
                <a16:creationId xmlns:a16="http://schemas.microsoft.com/office/drawing/2014/main" id="{3526B758-4D22-A253-8131-874DCA9AB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8748" y="357301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82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28FE-08FF-3562-C7A3-F0A942B65F11}"/>
              </a:ext>
            </a:extLst>
          </p:cNvPr>
          <p:cNvSpPr>
            <a:spLocks noGrp="1"/>
          </p:cNvSpPr>
          <p:nvPr>
            <p:ph type="title"/>
          </p:nvPr>
        </p:nvSpPr>
        <p:spPr>
          <a:xfrm>
            <a:off x="1522414" y="274638"/>
            <a:ext cx="9143998" cy="1020762"/>
          </a:xfrm>
        </p:spPr>
        <p:txBody>
          <a:bodyPr anchor="b">
            <a:normAutofit/>
          </a:bodyPr>
          <a:lstStyle/>
          <a:p>
            <a:r>
              <a:rPr lang="en-GB" dirty="0"/>
              <a:t>Phonic Jargon Buster</a:t>
            </a:r>
          </a:p>
        </p:txBody>
      </p:sp>
      <p:pic>
        <p:nvPicPr>
          <p:cNvPr id="3074" name="Picture 2" descr="Jargon-busting: speaking the language ...">
            <a:extLst>
              <a:ext uri="{FF2B5EF4-FFF2-40B4-BE49-F238E27FC236}">
                <a16:creationId xmlns:a16="http://schemas.microsoft.com/office/drawing/2014/main" id="{D3B25512-B1FB-DC8F-789D-992FA2A53B7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10022" y="2027668"/>
            <a:ext cx="5669280" cy="3793263"/>
          </a:xfrm>
          <a:prstGeom prst="rect">
            <a:avLst/>
          </a:prstGeom>
          <a:solidFill>
            <a:srgbClr val="FFFFFF"/>
          </a:solidFill>
        </p:spPr>
      </p:pic>
    </p:spTree>
    <p:extLst>
      <p:ext uri="{BB962C8B-B14F-4D97-AF65-F5344CB8AC3E}">
        <p14:creationId xmlns:p14="http://schemas.microsoft.com/office/powerpoint/2010/main" val="106038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A00E6-A274-136F-167A-8F7600ABB1A5}"/>
              </a:ext>
            </a:extLst>
          </p:cNvPr>
          <p:cNvSpPr>
            <a:spLocks noGrp="1"/>
          </p:cNvSpPr>
          <p:nvPr>
            <p:ph type="title"/>
          </p:nvPr>
        </p:nvSpPr>
        <p:spPr>
          <a:xfrm>
            <a:off x="1522414" y="274638"/>
            <a:ext cx="9143998" cy="1020762"/>
          </a:xfrm>
        </p:spPr>
        <p:txBody>
          <a:bodyPr anchor="b">
            <a:normAutofit/>
          </a:bodyPr>
          <a:lstStyle/>
          <a:p>
            <a:r>
              <a:rPr lang="en-GB" dirty="0"/>
              <a:t>Phoneme</a:t>
            </a:r>
          </a:p>
        </p:txBody>
      </p:sp>
      <p:sp>
        <p:nvSpPr>
          <p:cNvPr id="3" name="Text Placeholder 2">
            <a:extLst>
              <a:ext uri="{FF2B5EF4-FFF2-40B4-BE49-F238E27FC236}">
                <a16:creationId xmlns:a16="http://schemas.microsoft.com/office/drawing/2014/main" id="{D216B7E3-5A56-BFB5-6CF1-DD79D2695E1E}"/>
              </a:ext>
            </a:extLst>
          </p:cNvPr>
          <p:cNvSpPr>
            <a:spLocks noGrp="1"/>
          </p:cNvSpPr>
          <p:nvPr>
            <p:ph sz="half" idx="1"/>
          </p:nvPr>
        </p:nvSpPr>
        <p:spPr>
          <a:xfrm>
            <a:off x="1522413" y="1905000"/>
            <a:ext cx="4419599" cy="4267200"/>
          </a:xfrm>
        </p:spPr>
        <p:txBody>
          <a:bodyPr>
            <a:normAutofit/>
          </a:bodyPr>
          <a:lstStyle/>
          <a:p>
            <a:r>
              <a:rPr lang="en-GB" dirty="0">
                <a:latin typeface="+mj-lt"/>
              </a:rPr>
              <a:t>A phoneme is the smallest unit of sound within a word. For example, in the word ‘cat’, there are three phonemes: /c/ /a/ /t/. Phonemes can be represented by more than one letter, for example, in the word ‘buzz’, there are three phonemes: /b/ /u/ /</a:t>
            </a:r>
            <a:r>
              <a:rPr lang="en-GB" dirty="0" err="1">
                <a:latin typeface="+mj-lt"/>
              </a:rPr>
              <a:t>zz</a:t>
            </a:r>
            <a:r>
              <a:rPr lang="en-GB" dirty="0">
                <a:latin typeface="+mj-lt"/>
              </a:rPr>
              <a:t>/.</a:t>
            </a:r>
          </a:p>
        </p:txBody>
      </p:sp>
      <p:pic>
        <p:nvPicPr>
          <p:cNvPr id="5" name="Picture 4" descr="A person with his hand to his ear&#10;&#10;Description automatically generated">
            <a:extLst>
              <a:ext uri="{FF2B5EF4-FFF2-40B4-BE49-F238E27FC236}">
                <a16:creationId xmlns:a16="http://schemas.microsoft.com/office/drawing/2014/main" id="{CDF8613D-72AD-1ABD-0C09-291073E9E44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675" r="13191"/>
          <a:stretch/>
        </p:blipFill>
        <p:spPr>
          <a:xfrm>
            <a:off x="6907212" y="1905000"/>
            <a:ext cx="3736126" cy="3607296"/>
          </a:xfrm>
          <a:prstGeom prst="rect">
            <a:avLst/>
          </a:prstGeom>
          <a:noFill/>
        </p:spPr>
      </p:pic>
      <p:sp>
        <p:nvSpPr>
          <p:cNvPr id="6" name="TextBox 5">
            <a:extLst>
              <a:ext uri="{FF2B5EF4-FFF2-40B4-BE49-F238E27FC236}">
                <a16:creationId xmlns:a16="http://schemas.microsoft.com/office/drawing/2014/main" id="{57E233AB-338D-D8D9-97E9-1EEA5F730253}"/>
              </a:ext>
            </a:extLst>
          </p:cNvPr>
          <p:cNvSpPr txBox="1"/>
          <p:nvPr/>
        </p:nvSpPr>
        <p:spPr>
          <a:xfrm>
            <a:off x="8849600" y="5343179"/>
            <a:ext cx="1793737" cy="307777"/>
          </a:xfrm>
          <a:prstGeom prst="rect">
            <a:avLst/>
          </a:prstGeom>
          <a:solidFill>
            <a:srgbClr val="000000"/>
          </a:solidFill>
        </p:spPr>
        <p:txBody>
          <a:bodyPr wrap="square" rtlCol="0">
            <a:spAutoFit/>
          </a:bodyPr>
          <a:lstStyle/>
          <a:p>
            <a:pPr algn="r">
              <a:spcAft>
                <a:spcPts val="600"/>
              </a:spcAft>
            </a:pPr>
            <a:r>
              <a:rPr lang="en-GB" sz="700">
                <a:solidFill>
                  <a:srgbClr val="FFFFFF"/>
                </a:solidFill>
                <a:hlinkClick r:id="rId3" tooltip="https://carersloft.com/my-miracle-mindfulness-technique">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247407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2B6C-DD3D-F918-5B4F-37D734805642}"/>
              </a:ext>
            </a:extLst>
          </p:cNvPr>
          <p:cNvSpPr>
            <a:spLocks noGrp="1"/>
          </p:cNvSpPr>
          <p:nvPr>
            <p:ph type="title"/>
          </p:nvPr>
        </p:nvSpPr>
        <p:spPr>
          <a:xfrm>
            <a:off x="1522414" y="274638"/>
            <a:ext cx="9143998" cy="1020762"/>
          </a:xfrm>
        </p:spPr>
        <p:txBody>
          <a:bodyPr anchor="b">
            <a:normAutofit/>
          </a:bodyPr>
          <a:lstStyle/>
          <a:p>
            <a:r>
              <a:rPr lang="en-GB" dirty="0"/>
              <a:t>Grapheme</a:t>
            </a:r>
          </a:p>
        </p:txBody>
      </p:sp>
      <p:sp>
        <p:nvSpPr>
          <p:cNvPr id="3" name="Text Placeholder 2">
            <a:extLst>
              <a:ext uri="{FF2B5EF4-FFF2-40B4-BE49-F238E27FC236}">
                <a16:creationId xmlns:a16="http://schemas.microsoft.com/office/drawing/2014/main" id="{478F8BFF-D240-A968-77A4-057DBE20C845}"/>
              </a:ext>
            </a:extLst>
          </p:cNvPr>
          <p:cNvSpPr>
            <a:spLocks noGrp="1"/>
          </p:cNvSpPr>
          <p:nvPr>
            <p:ph sz="half" idx="1"/>
          </p:nvPr>
        </p:nvSpPr>
        <p:spPr>
          <a:xfrm>
            <a:off x="1522413" y="1905000"/>
            <a:ext cx="4419599" cy="4267200"/>
          </a:xfrm>
        </p:spPr>
        <p:txBody>
          <a:bodyPr>
            <a:normAutofit lnSpcReduction="10000"/>
          </a:bodyPr>
          <a:lstStyle/>
          <a:p>
            <a:r>
              <a:rPr lang="en-GB" dirty="0">
                <a:latin typeface="+mj-lt"/>
              </a:rPr>
              <a:t>A grapheme is a written representation of a phoneme (a unit of sound). Graphemes can be one, two, three or four letters long. For example, ‘a’ is a grapheme in ‘can’, ‘ai’ is a grapheme in ‘rain’, ‘</a:t>
            </a:r>
            <a:r>
              <a:rPr lang="en-GB" dirty="0" err="1">
                <a:latin typeface="+mj-lt"/>
              </a:rPr>
              <a:t>igh</a:t>
            </a:r>
            <a:r>
              <a:rPr lang="en-GB" dirty="0">
                <a:latin typeface="+mj-lt"/>
              </a:rPr>
              <a:t>’ is a grapheme in ‘sigh’ and ‘</a:t>
            </a:r>
            <a:r>
              <a:rPr lang="en-GB" dirty="0" err="1">
                <a:latin typeface="+mj-lt"/>
              </a:rPr>
              <a:t>eigh</a:t>
            </a:r>
            <a:r>
              <a:rPr lang="en-GB" dirty="0">
                <a:latin typeface="+mj-lt"/>
              </a:rPr>
              <a:t>’ is a grapheme in ‘eight’.</a:t>
            </a:r>
          </a:p>
        </p:txBody>
      </p:sp>
      <p:pic>
        <p:nvPicPr>
          <p:cNvPr id="5" name="Picture 4" descr="A pencil with a rubber eraser&#10;&#10;Description automatically generated">
            <a:extLst>
              <a:ext uri="{FF2B5EF4-FFF2-40B4-BE49-F238E27FC236}">
                <a16:creationId xmlns:a16="http://schemas.microsoft.com/office/drawing/2014/main" id="{CA4DB0A5-DD1F-3936-E4F1-D40D826BAAF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23039" y="2027683"/>
            <a:ext cx="3043373" cy="2769469"/>
          </a:xfrm>
          <a:prstGeom prst="rect">
            <a:avLst/>
          </a:prstGeom>
          <a:noFill/>
        </p:spPr>
      </p:pic>
    </p:spTree>
    <p:extLst>
      <p:ext uri="{BB962C8B-B14F-4D97-AF65-F5344CB8AC3E}">
        <p14:creationId xmlns:p14="http://schemas.microsoft.com/office/powerpoint/2010/main" val="67660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963C-B1F3-7A4D-81C0-A7D593DCF448}"/>
              </a:ext>
            </a:extLst>
          </p:cNvPr>
          <p:cNvSpPr>
            <a:spLocks noGrp="1"/>
          </p:cNvSpPr>
          <p:nvPr>
            <p:ph type="title"/>
          </p:nvPr>
        </p:nvSpPr>
        <p:spPr>
          <a:xfrm>
            <a:off x="596520" y="419963"/>
            <a:ext cx="9144000" cy="1235968"/>
          </a:xfrm>
        </p:spPr>
        <p:txBody>
          <a:bodyPr/>
          <a:lstStyle/>
          <a:p>
            <a:r>
              <a:rPr lang="en-GB" dirty="0"/>
              <a:t>Digraph and Trigraph</a:t>
            </a:r>
          </a:p>
        </p:txBody>
      </p:sp>
      <p:sp>
        <p:nvSpPr>
          <p:cNvPr id="3" name="Text Placeholder 2">
            <a:extLst>
              <a:ext uri="{FF2B5EF4-FFF2-40B4-BE49-F238E27FC236}">
                <a16:creationId xmlns:a16="http://schemas.microsoft.com/office/drawing/2014/main" id="{116AF7D2-75F2-3FEF-7FDE-D9E4B026573A}"/>
              </a:ext>
            </a:extLst>
          </p:cNvPr>
          <p:cNvSpPr>
            <a:spLocks noGrp="1"/>
          </p:cNvSpPr>
          <p:nvPr>
            <p:ph type="body" idx="1"/>
          </p:nvPr>
        </p:nvSpPr>
        <p:spPr>
          <a:xfrm>
            <a:off x="378753" y="2071293"/>
            <a:ext cx="9143999" cy="1069675"/>
          </a:xfrm>
        </p:spPr>
        <p:txBody>
          <a:bodyPr>
            <a:noAutofit/>
          </a:bodyPr>
          <a:lstStyle/>
          <a:p>
            <a:r>
              <a:rPr lang="en-GB" sz="3200" dirty="0">
                <a:latin typeface="+mj-lt"/>
              </a:rPr>
              <a:t>A digraph is a grapheme that is made up using two letters to represent one phoneme (sound). For example, the phoneme /</a:t>
            </a:r>
            <a:r>
              <a:rPr lang="en-GB" sz="3200" dirty="0" err="1">
                <a:latin typeface="+mj-lt"/>
              </a:rPr>
              <a:t>ch</a:t>
            </a:r>
            <a:r>
              <a:rPr lang="en-GB" sz="3200" dirty="0">
                <a:latin typeface="+mj-lt"/>
              </a:rPr>
              <a:t>/ is represented by two letters. </a:t>
            </a:r>
          </a:p>
          <a:p>
            <a:endParaRPr lang="en-GB" sz="3200" dirty="0">
              <a:latin typeface="+mj-lt"/>
            </a:endParaRPr>
          </a:p>
          <a:p>
            <a:r>
              <a:rPr lang="en-GB" sz="3200" dirty="0">
                <a:latin typeface="+mj-lt"/>
              </a:rPr>
              <a:t>A trigraph is a grapheme that is made up of three letters to represent one phoneme. For example, the phoneme /</a:t>
            </a:r>
            <a:r>
              <a:rPr lang="en-GB" sz="3200" dirty="0" err="1">
                <a:latin typeface="+mj-lt"/>
              </a:rPr>
              <a:t>igh</a:t>
            </a:r>
            <a:r>
              <a:rPr lang="en-GB" sz="3200" dirty="0">
                <a:latin typeface="+mj-lt"/>
              </a:rPr>
              <a:t>/ is represented by three letters.</a:t>
            </a:r>
          </a:p>
        </p:txBody>
      </p:sp>
      <p:pic>
        <p:nvPicPr>
          <p:cNvPr id="5" name="Picture 4">
            <a:extLst>
              <a:ext uri="{FF2B5EF4-FFF2-40B4-BE49-F238E27FC236}">
                <a16:creationId xmlns:a16="http://schemas.microsoft.com/office/drawing/2014/main" id="{AC07B16F-D3DC-23EE-76F2-BC5C84A220BE}"/>
              </a:ext>
            </a:extLst>
          </p:cNvPr>
          <p:cNvPicPr>
            <a:picLocks noChangeAspect="1"/>
          </p:cNvPicPr>
          <p:nvPr/>
        </p:nvPicPr>
        <p:blipFill>
          <a:blip r:embed="rId2"/>
          <a:srcRect l="2593" t="36349" r="52205" b="1701"/>
          <a:stretch/>
        </p:blipFill>
        <p:spPr>
          <a:xfrm>
            <a:off x="9801455" y="219421"/>
            <a:ext cx="1771550" cy="25493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26BF89A9-768D-57E2-5BD0-FF2A13B89C09}"/>
              </a:ext>
            </a:extLst>
          </p:cNvPr>
          <p:cNvPicPr>
            <a:picLocks noChangeAspect="1"/>
          </p:cNvPicPr>
          <p:nvPr/>
        </p:nvPicPr>
        <p:blipFill>
          <a:blip r:embed="rId3"/>
          <a:srcRect l="50000" t="38450" r="3696"/>
          <a:stretch/>
        </p:blipFill>
        <p:spPr>
          <a:xfrm>
            <a:off x="10002614" y="4149079"/>
            <a:ext cx="1771551" cy="24725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7238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0273-979C-9F96-B5A3-FC21468053DF}"/>
              </a:ext>
            </a:extLst>
          </p:cNvPr>
          <p:cNvSpPr>
            <a:spLocks noGrp="1"/>
          </p:cNvSpPr>
          <p:nvPr>
            <p:ph type="title"/>
          </p:nvPr>
        </p:nvSpPr>
        <p:spPr>
          <a:xfrm>
            <a:off x="1522413" y="1905000"/>
            <a:ext cx="9144000" cy="1069675"/>
          </a:xfrm>
        </p:spPr>
        <p:txBody>
          <a:bodyPr/>
          <a:lstStyle/>
          <a:p>
            <a:r>
              <a:rPr lang="en-GB" dirty="0"/>
              <a:t>CVC words</a:t>
            </a:r>
          </a:p>
        </p:txBody>
      </p:sp>
      <p:sp>
        <p:nvSpPr>
          <p:cNvPr id="3" name="Text Placeholder 2">
            <a:extLst>
              <a:ext uri="{FF2B5EF4-FFF2-40B4-BE49-F238E27FC236}">
                <a16:creationId xmlns:a16="http://schemas.microsoft.com/office/drawing/2014/main" id="{C986308F-6944-6120-7C46-483599D61C8F}"/>
              </a:ext>
            </a:extLst>
          </p:cNvPr>
          <p:cNvSpPr>
            <a:spLocks noGrp="1"/>
          </p:cNvSpPr>
          <p:nvPr>
            <p:ph type="body" idx="1"/>
          </p:nvPr>
        </p:nvSpPr>
        <p:spPr>
          <a:xfrm>
            <a:off x="1522412" y="3348488"/>
            <a:ext cx="9143999" cy="1069675"/>
          </a:xfrm>
        </p:spPr>
        <p:txBody>
          <a:bodyPr>
            <a:noAutofit/>
          </a:bodyPr>
          <a:lstStyle/>
          <a:p>
            <a:r>
              <a:rPr lang="en-GB" sz="3200" dirty="0">
                <a:latin typeface="+mj-lt"/>
              </a:rPr>
              <a:t>CVC stands for consonant-vowel-consonant and is used to describe words with this letter formation, such as ‘pig’, ‘net’ and ‘map’.</a:t>
            </a:r>
          </a:p>
        </p:txBody>
      </p:sp>
    </p:spTree>
    <p:extLst>
      <p:ext uri="{BB962C8B-B14F-4D97-AF65-F5344CB8AC3E}">
        <p14:creationId xmlns:p14="http://schemas.microsoft.com/office/powerpoint/2010/main" val="186278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15685059_TF02804846.potx" id="{5FC608FB-EB47-41F6-B4AB-C331438455D3}" vid="{8D8D95A3-2BEA-4434-A677-D4343B8F79BF}"/>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297BD3D4A56249B33CAABE83B8D7AA" ma:contentTypeVersion="18" ma:contentTypeDescription="Create a new document." ma:contentTypeScope="" ma:versionID="0a7cf83d6c3178d78c6c583c7aa2e2f4">
  <xsd:schema xmlns:xsd="http://www.w3.org/2001/XMLSchema" xmlns:xs="http://www.w3.org/2001/XMLSchema" xmlns:p="http://schemas.microsoft.com/office/2006/metadata/properties" xmlns:ns2="68763046-eca2-4638-9ed9-a30b649eb3fd" xmlns:ns3="01e46931-c38b-4d12-be3e-4468772a78b0" targetNamespace="http://schemas.microsoft.com/office/2006/metadata/properties" ma:root="true" ma:fieldsID="fb81fe873b7ab6be9c53434be89bf98b" ns2:_="" ns3:_="">
    <xsd:import namespace="68763046-eca2-4638-9ed9-a30b649eb3fd"/>
    <xsd:import namespace="01e46931-c38b-4d12-be3e-4468772a78b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763046-eca2-4638-9ed9-a30b649eb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47766dd-73ee-4119-9a50-58795cec252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e46931-c38b-4d12-be3e-4468772a78b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65f6469-2c5d-4b8f-a8e5-b40490c822e4}" ma:internalName="TaxCatchAll" ma:showField="CatchAllData" ma:web="01e46931-c38b-4d12-be3e-4468772a78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8763046-eca2-4638-9ed9-a30b649eb3fd">
      <Terms xmlns="http://schemas.microsoft.com/office/infopath/2007/PartnerControls"/>
    </lcf76f155ced4ddcb4097134ff3c332f>
    <TaxCatchAll xmlns="01e46931-c38b-4d12-be3e-4468772a78b0" xsi:nil="true"/>
  </documentManagement>
</p:properties>
</file>

<file path=customXml/itemProps1.xml><?xml version="1.0" encoding="utf-8"?>
<ds:datastoreItem xmlns:ds="http://schemas.openxmlformats.org/officeDocument/2006/customXml" ds:itemID="{F80D52EC-C5DA-4D68-80B7-63D739E9CA30}">
  <ds:schemaRefs>
    <ds:schemaRef ds:uri="http://schemas.microsoft.com/sharepoint/v3/contenttype/forms"/>
  </ds:schemaRefs>
</ds:datastoreItem>
</file>

<file path=customXml/itemProps2.xml><?xml version="1.0" encoding="utf-8"?>
<ds:datastoreItem xmlns:ds="http://schemas.openxmlformats.org/officeDocument/2006/customXml" ds:itemID="{ED0A5B3F-6E76-47DF-AE0D-27257EE25D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763046-eca2-4638-9ed9-a30b649eb3fd"/>
    <ds:schemaRef ds:uri="01e46931-c38b-4d12-be3e-4468772a78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A0E324-34EC-44E0-8F44-7CDB993A6706}">
  <ds:schemaRefs>
    <ds:schemaRef ds:uri="http://schemas.microsoft.com/office/2006/documentManagement/types"/>
    <ds:schemaRef ds:uri="http://purl.org/dc/terms/"/>
    <ds:schemaRef ds:uri="01e46931-c38b-4d12-be3e-4468772a78b0"/>
    <ds:schemaRef ds:uri="http://purl.org/dc/dcmitype/"/>
    <ds:schemaRef ds:uri="http://schemas.openxmlformats.org/package/2006/metadata/core-properties"/>
    <ds:schemaRef ds:uri="http://purl.org/dc/elements/1.1/"/>
    <ds:schemaRef ds:uri="68763046-eca2-4638-9ed9-a30b649eb3fd"/>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135</TotalTime>
  <Words>1100</Words>
  <Application>Microsoft Office PowerPoint</Application>
  <PresentationFormat>Custom</PresentationFormat>
  <Paragraphs>158</Paragraphs>
  <Slides>24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Consolas</vt:lpstr>
      <vt:lpstr>Corbel</vt:lpstr>
      <vt:lpstr>Courier New</vt:lpstr>
      <vt:lpstr>Roboto</vt:lpstr>
      <vt:lpstr>Chalkboard 16x9</vt:lpstr>
      <vt:lpstr>Teach reading:change lives</vt:lpstr>
      <vt:lpstr>How many times have you read today?</vt:lpstr>
      <vt:lpstr>Phonics</vt:lpstr>
      <vt:lpstr>PowerPoint Presentation</vt:lpstr>
      <vt:lpstr>Phonic Jargon Buster</vt:lpstr>
      <vt:lpstr>Phoneme</vt:lpstr>
      <vt:lpstr>Grapheme</vt:lpstr>
      <vt:lpstr>Digraph and Trigraph</vt:lpstr>
      <vt:lpstr>CVC words</vt:lpstr>
      <vt:lpstr>Blending</vt:lpstr>
      <vt:lpstr>Segmenting</vt:lpstr>
      <vt:lpstr>Tricky words</vt:lpstr>
      <vt:lpstr>What is taught and when?</vt:lpstr>
      <vt:lpstr>Let’s say the Level 2 sounds</vt:lpstr>
      <vt:lpstr>We teach blending so your child learns to read</vt:lpstr>
      <vt:lpstr>Spelling</vt:lpstr>
      <vt:lpstr>Handwriting</vt:lpstr>
      <vt:lpstr>Homework</vt:lpstr>
      <vt:lpstr>Reading day</vt:lpstr>
      <vt:lpstr>Listening to your child read their decodable book</vt:lpstr>
      <vt:lpstr>Reading a wordless book</vt:lpstr>
      <vt:lpstr>Read to your child</vt:lpstr>
      <vt:lpstr>Phonics</vt:lpstr>
      <vt:lpstr>How to access Twinkl phonics at home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Max Rahmani-Manesh</dc:creator>
  <cp:lastModifiedBy>Nicola Jeffs</cp:lastModifiedBy>
  <cp:revision>28</cp:revision>
  <dcterms:created xsi:type="dcterms:W3CDTF">2024-09-09T12:07:41Z</dcterms:created>
  <dcterms:modified xsi:type="dcterms:W3CDTF">2024-12-16T11:28:34Z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0x0101002A297BD3D4A56249B33CAABE83B8D7AA</vt:lpwstr>
  </property>
  <property fmtid="{D5CDD505-2E9C-101B-9397-08002B2CF9AE}" pid="3" name="MediaServiceImageTags">
    <vt:lpwstr/>
  </property>
</Properties>
</file>